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6"/>
    <p:sldMasterId id="214748365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1" roundtripDataSignature="AMtx7mgts8kYXhkM+2y9AaaTfBvlBT5aq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Rebecca Z Mors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61BCCE-DDAA-471D-84B0-B77B5D79B3B0}">
  <a:tblStyle styleId="{5C61BCCE-DDAA-471D-84B0-B77B5D79B3B0}" styleName="Table_0">
    <a:wholeTbl>
      <a:tcTxStyle b="off" i="off">
        <a:font>
          <a:latin typeface="Source Sans Pro"/>
          <a:ea typeface="Source Sans Pro"/>
          <a:cs typeface="Source Sans Pro"/>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BB7C54E7-8082-4328-8E04-063F9CD37668}" styleName="Table_1">
    <a:wholeTbl>
      <a:tcTxStyle b="off" i="off">
        <a:font>
          <a:latin typeface="Source Sans Pro"/>
          <a:ea typeface="Source Sans Pro"/>
          <a:cs typeface="Source Sans Pro"/>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F3EB"/>
          </a:solidFill>
        </a:fill>
      </a:tcStyle>
    </a:wholeTbl>
    <a:band1H>
      <a:tcTxStyle b="off" i="off"/>
      <a:tcStyle>
        <a:fill>
          <a:solidFill>
            <a:srgbClr val="CDE6D5"/>
          </a:solidFill>
        </a:fill>
      </a:tcStyle>
    </a:band1H>
    <a:band2H>
      <a:tcTxStyle b="off" i="off"/>
    </a:band2H>
    <a:band1V>
      <a:tcTxStyle b="off" i="off"/>
      <a:tcStyle>
        <a:fill>
          <a:solidFill>
            <a:srgbClr val="CDE6D5"/>
          </a:solidFill>
        </a:fill>
      </a:tcStyle>
    </a:band1V>
    <a:band2V>
      <a:tcTxStyle b="off" i="off"/>
    </a:band2V>
    <a:lastCol>
      <a:tcTxStyle b="on" i="off">
        <a:font>
          <a:latin typeface="Source Sans Pro"/>
          <a:ea typeface="Source Sans Pro"/>
          <a:cs typeface="Source Sans Pro"/>
        </a:font>
        <a:schemeClr val="lt1"/>
      </a:tcTxStyle>
      <a:tcStyle>
        <a:fill>
          <a:solidFill>
            <a:schemeClr val="accent1"/>
          </a:solidFill>
        </a:fill>
      </a:tcStyle>
    </a:lastCol>
    <a:firstCol>
      <a:tcTxStyle b="on" i="off">
        <a:font>
          <a:latin typeface="Source Sans Pro"/>
          <a:ea typeface="Source Sans Pro"/>
          <a:cs typeface="Source Sans Pro"/>
        </a:font>
        <a:schemeClr val="lt1"/>
      </a:tcTxStyle>
      <a:tcStyle>
        <a:fill>
          <a:solidFill>
            <a:schemeClr val="accent1"/>
          </a:solidFill>
        </a:fill>
      </a:tcStyle>
    </a:firstCol>
    <a:lastRow>
      <a:tcTxStyle b="on" i="off">
        <a:font>
          <a:latin typeface="Source Sans Pro"/>
          <a:ea typeface="Source Sans Pro"/>
          <a:cs typeface="Source Sans Pro"/>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Source Sans Pro"/>
          <a:ea typeface="Source Sans Pro"/>
          <a:cs typeface="Source Sans Pro"/>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1" Type="http://customschemas.google.com/relationships/presentationmetadata" Target="meta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2-22T04:01:19.608">
    <p:pos x="2569" y="2889"/>
    <p:text>Mentors care deeply about the young people they support and want to make a positive difference.However, supporting youth mental health can feel challenging.
Many mentors feel unsure how to recognize signs of emotional distress, set healthy boundaries, or respond in ways that feel supportive and appropriate. This uncertainty can sometimes lead to hesitation or worry about saying the wrong thing.
Without the right tools, important cues may be missed, and opportunities to build strong connections can be lost—especially for youth who have experienced stress, trauma, or feeling marginalized.
This course is designed to help. Through short, accessible e-learning modules, Mentor Vermont provides practical strategies to support youth wellness, strengthen mentoring relationships, and help mentors feel more confident, prepared, and supported in their role.</p:text>
    <p:extLst>
      <p:ext uri="{C676402C-5697-4E1C-873F-D02D1690AC5C}">
        <p15:threadingInfo timeZoneBias="0"/>
      </p:ext>
      <p:ext uri="http://customooxmlschemas.google.com/">
        <go:slidesCustomData xmlns:go="http://customooxmlschemas.google.com/" commentPostId="AAABxzEju-g"/>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6-02-22T06:02:56.467">
    <p:pos x="2569" y="2889"/>
    <p:text>Trauma-informed mentoring starts with understanding that trauma is more common than we often realize—and it can shape how young people think, feel, and behave. In this module, you’ll learn the 4 R’s of trauma-informed practice: Realize the impact of trauma,Recognize the signs,Respond with empathy and care, and Resist re-traumatization by creating safety and trust. You don’t need to have all the answers. Often, the most powerful response is listening, staying present, and showing a young person they are not alone.</p:text>
    <p:extLst>
      <p:ext uri="{C676402C-5697-4E1C-873F-D02D1690AC5C}">
        <p15:threadingInfo timeZoneBias="0"/>
      </p:ext>
      <p:ext uri="http://customooxmlschemas.google.com/">
        <go:slidesCustomData xmlns:go="http://customooxmlschemas.google.com/" commentPostId="AAABxzN6XmA"/>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6-02-22T06:22:28.533">
    <p:pos x="2569" y="2889"/>
    <p:text>Active listening means being fully present with a young person—without interrupting, fixing, or judging. It’s about listening to understand, not listening to respond.
When youth feel truly heard, they’re more likely to open up and trust the relationship.
Active listening can be as simple as making eye contact, staying open in your body language, and allowing silence when a young person needs time to think.
You don’t need the perfect words. Often, your attention and presence matter more than your advice.</p:text>
    <p:extLst>
      <p:ext uri="{C676402C-5697-4E1C-873F-D02D1690AC5C}">
        <p15:threadingInfo timeZoneBias="0"/>
      </p:ext>
      <p:ext uri="http://customooxmlschemas.google.com/">
        <go:slidesCustomData xmlns:go="http://customooxmlschemas.google.com/" commentPostId="AAABxzN6XmE"/>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6-02-22T06:42:51.670">
    <p:pos x="2569" y="2889"/>
    <p:text>In this module, you will learn how to: Establish yourself as a trusted adult
Maintain clear and consistent mentoring boundaries
Recognize when a situation may require additional support
Seek guidance from your Mentor Program Coordinator
You’ll explore real-life scenarios to help you respond with empathy while staying within your role.</p:text>
    <p:extLst>
      <p:ext uri="{C676402C-5697-4E1C-873F-D02D1690AC5C}">
        <p15:threadingInfo timeZoneBias="0"/>
      </p:ext>
      <p:ext uri="http://customooxmlschemas.google.com/">
        <go:slidesCustomData xmlns:go="http://customooxmlschemas.google.com/" commentPostId="AAABxzN6XmQ"/>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6-02-22T06:44:49.475">
    <p:pos x="2569" y="2889"/>
    <p:text>As a mentor, you are a trusted adult in a young person’s life. That means you offer consistency, care, and emotional safety. You are not expected to diagnose, fix, or provide therapy. Your role is to recognize when something may be wrong, respond with empathy, and reach out for support when needed.</p:text>
    <p:extLst>
      <p:ext uri="{C676402C-5697-4E1C-873F-D02D1690AC5C}">
        <p15:threadingInfo timeZoneBias="0"/>
      </p:ext>
      <p:ext uri="http://customooxmlschemas.google.com/">
        <go:slidesCustomData xmlns:go="http://customooxmlschemas.google.com/" commentPostId="AAABxzN6Xm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IDOLs: Be sure to include your intended development tool so viewers of your storyboard know whether this course will be created in Storyline, Lectora, etc.</a:t>
            </a:r>
            <a:endParaRPr/>
          </a:p>
        </p:txBody>
      </p:sp>
      <p:sp>
        <p:nvSpPr>
          <p:cNvPr id="156" name="Google Shape;156;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ca174f6f21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ca174f6f21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76" name="Google Shape;276;g3ca174f6f21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ca174f6f21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3ca174f6f21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86" name="Google Shape;286;g3ca174f6f21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ca174f6f21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3ca174f6f21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97" name="Google Shape;297;g3ca174f6f21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ca174f6f21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3ca174f6f21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07" name="Google Shape;307;g3ca174f6f21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ca174f6f21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3ca174f6f21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17" name="Google Shape;317;g3ca174f6f21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ca174f6f21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3ca174f6f21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27" name="Google Shape;327;g3ca174f6f21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ca174f6f21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3ca174f6f21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37" name="Google Shape;337;g3ca174f6f21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ca174f6f21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3ca174f6f21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47" name="Google Shape;347;g3ca174f6f21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ca174f6f21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3ca174f6f21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57" name="Google Shape;357;g3ca174f6f21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ca174f6f21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3ca174f6f21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67" name="Google Shape;367;g3ca174f6f21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ca174f6f21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3ca174f6f21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77" name="Google Shape;377;g3ca174f6f21_0_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ca174f6f21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3ca174f6f21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87" name="Google Shape;387;g3ca174f6f21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ca174f6f21_0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3ca174f6f21_0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397" name="Google Shape;397;g3ca174f6f21_0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ca174f6f21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3ca174f6f21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07" name="Google Shape;407;g3ca174f6f21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ca174f6f21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3ca174f6f21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17" name="Google Shape;417;g3ca174f6f21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ca174f6f21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3ca174f6f21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27" name="Google Shape;427;g3ca174f6f21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ca174f6f21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3ca174f6f21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37" name="Google Shape;437;g3ca174f6f21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ca174f6f21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3ca174f6f21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47" name="Google Shape;447;g3ca174f6f21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ca174f6f21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3ca174f6f21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57" name="Google Shape;457;g3ca174f6f21_0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ca174f6f21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3ca174f6f21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67" name="Google Shape;467;g3ca174f6f21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06" name="Google Shape;2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ca174f6f21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3ca174f6f21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77" name="Google Shape;477;g3ca174f6f21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ca174f6f21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3ca174f6f21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87" name="Google Shape;487;g3ca174f6f21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ca174f6f21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3ca174f6f21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497" name="Google Shape;497;g3ca174f6f21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9261e6f371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39261e6f371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16" name="Google Shape;216;g39261e6f371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ca174f6f2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3ca174f6f21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26" name="Google Shape;226;g3ca174f6f21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ca174f6f21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3ca174f6f21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36" name="Google Shape;236;g3ca174f6f21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ca174f6f21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3ca174f6f21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46" name="Google Shape;246;g3ca174f6f21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ca174f6f21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3ca174f6f21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56" name="Google Shape;256;g3ca174f6f21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ca174f6f21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3ca174f6f21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Clean Version</a:t>
            </a:r>
            <a:endParaRPr/>
          </a:p>
        </p:txBody>
      </p:sp>
      <p:sp>
        <p:nvSpPr>
          <p:cNvPr id="266" name="Google Shape;266;g3ca174f6f21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 name="Google Shape;17;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35"/>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4" name="Google Shape;74;p35"/>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3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3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1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 name="Shape 88"/>
        <p:cNvGrpSpPr/>
        <p:nvPr/>
      </p:nvGrpSpPr>
      <p:grpSpPr>
        <a:xfrm>
          <a:off x="0" y="0"/>
          <a:ext cx="0" cy="0"/>
          <a:chOff x="0" y="0"/>
          <a:chExt cx="0" cy="0"/>
        </a:xfrm>
      </p:grpSpPr>
      <p:sp>
        <p:nvSpPr>
          <p:cNvPr id="89" name="Google Shape;89;p18"/>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8"/>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B8B8B"/>
              </a:buClr>
              <a:buSzPts val="3200"/>
              <a:buNone/>
              <a:defRPr>
                <a:solidFill>
                  <a:srgbClr val="8B8B8B"/>
                </a:solidFill>
              </a:defRPr>
            </a:lvl1pPr>
            <a:lvl2pPr lvl="1" algn="ctr">
              <a:lnSpc>
                <a:spcPct val="100000"/>
              </a:lnSpc>
              <a:spcBef>
                <a:spcPts val="560"/>
              </a:spcBef>
              <a:spcAft>
                <a:spcPts val="0"/>
              </a:spcAft>
              <a:buClr>
                <a:srgbClr val="8B8B8B"/>
              </a:buClr>
              <a:buSzPts val="2800"/>
              <a:buNone/>
              <a:defRPr>
                <a:solidFill>
                  <a:srgbClr val="8B8B8B"/>
                </a:solidFill>
              </a:defRPr>
            </a:lvl2pPr>
            <a:lvl3pPr lvl="2" algn="ctr">
              <a:lnSpc>
                <a:spcPct val="100000"/>
              </a:lnSpc>
              <a:spcBef>
                <a:spcPts val="480"/>
              </a:spcBef>
              <a:spcAft>
                <a:spcPts val="0"/>
              </a:spcAft>
              <a:buClr>
                <a:srgbClr val="8B8B8B"/>
              </a:buClr>
              <a:buSzPts val="2400"/>
              <a:buNone/>
              <a:defRPr>
                <a:solidFill>
                  <a:srgbClr val="8B8B8B"/>
                </a:solidFill>
              </a:defRPr>
            </a:lvl3pPr>
            <a:lvl4pPr lvl="3" algn="ctr">
              <a:lnSpc>
                <a:spcPct val="100000"/>
              </a:lnSpc>
              <a:spcBef>
                <a:spcPts val="400"/>
              </a:spcBef>
              <a:spcAft>
                <a:spcPts val="0"/>
              </a:spcAft>
              <a:buClr>
                <a:srgbClr val="8B8B8B"/>
              </a:buClr>
              <a:buSzPts val="2000"/>
              <a:buNone/>
              <a:defRPr>
                <a:solidFill>
                  <a:srgbClr val="8B8B8B"/>
                </a:solidFill>
              </a:defRPr>
            </a:lvl4pPr>
            <a:lvl5pPr lvl="4" algn="ctr">
              <a:lnSpc>
                <a:spcPct val="100000"/>
              </a:lnSpc>
              <a:spcBef>
                <a:spcPts val="400"/>
              </a:spcBef>
              <a:spcAft>
                <a:spcPts val="0"/>
              </a:spcAft>
              <a:buClr>
                <a:srgbClr val="8B8B8B"/>
              </a:buClr>
              <a:buSzPts val="2000"/>
              <a:buNone/>
              <a:defRPr>
                <a:solidFill>
                  <a:srgbClr val="8B8B8B"/>
                </a:solidFill>
              </a:defRPr>
            </a:lvl5pPr>
            <a:lvl6pPr lvl="5" algn="ctr">
              <a:lnSpc>
                <a:spcPct val="100000"/>
              </a:lnSpc>
              <a:spcBef>
                <a:spcPts val="400"/>
              </a:spcBef>
              <a:spcAft>
                <a:spcPts val="0"/>
              </a:spcAft>
              <a:buClr>
                <a:srgbClr val="8B8B8B"/>
              </a:buClr>
              <a:buSzPts val="2000"/>
              <a:buNone/>
              <a:defRPr>
                <a:solidFill>
                  <a:srgbClr val="8B8B8B"/>
                </a:solidFill>
              </a:defRPr>
            </a:lvl6pPr>
            <a:lvl7pPr lvl="6" algn="ctr">
              <a:lnSpc>
                <a:spcPct val="100000"/>
              </a:lnSpc>
              <a:spcBef>
                <a:spcPts val="400"/>
              </a:spcBef>
              <a:spcAft>
                <a:spcPts val="0"/>
              </a:spcAft>
              <a:buClr>
                <a:srgbClr val="8B8B8B"/>
              </a:buClr>
              <a:buSzPts val="2000"/>
              <a:buNone/>
              <a:defRPr>
                <a:solidFill>
                  <a:srgbClr val="8B8B8B"/>
                </a:solidFill>
              </a:defRPr>
            </a:lvl7pPr>
            <a:lvl8pPr lvl="7" algn="ctr">
              <a:lnSpc>
                <a:spcPct val="100000"/>
              </a:lnSpc>
              <a:spcBef>
                <a:spcPts val="400"/>
              </a:spcBef>
              <a:spcAft>
                <a:spcPts val="0"/>
              </a:spcAft>
              <a:buClr>
                <a:srgbClr val="8B8B8B"/>
              </a:buClr>
              <a:buSzPts val="2000"/>
              <a:buNone/>
              <a:defRPr>
                <a:solidFill>
                  <a:srgbClr val="8B8B8B"/>
                </a:solidFill>
              </a:defRPr>
            </a:lvl8pPr>
            <a:lvl9pPr lvl="8" algn="ctr">
              <a:lnSpc>
                <a:spcPct val="100000"/>
              </a:lnSpc>
              <a:spcBef>
                <a:spcPts val="400"/>
              </a:spcBef>
              <a:spcAft>
                <a:spcPts val="0"/>
              </a:spcAft>
              <a:buClr>
                <a:srgbClr val="8B8B8B"/>
              </a:buClr>
              <a:buSzPts val="2000"/>
              <a:buNone/>
              <a:defRPr>
                <a:solidFill>
                  <a:srgbClr val="8B8B8B"/>
                </a:solidFill>
              </a:defRPr>
            </a:lvl9pPr>
          </a:lstStyle>
          <a:p/>
        </p:txBody>
      </p:sp>
      <p:sp>
        <p:nvSpPr>
          <p:cNvPr id="91" name="Google Shape;91;p1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7" name="Google Shape;97;p1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20"/>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0"/>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B8B8B"/>
              </a:buClr>
              <a:buSzPts val="2000"/>
              <a:buNone/>
              <a:defRPr sz="2000">
                <a:solidFill>
                  <a:srgbClr val="8B8B8B"/>
                </a:solidFill>
              </a:defRPr>
            </a:lvl1pPr>
            <a:lvl2pPr indent="-228600" lvl="1" marL="914400" algn="l">
              <a:lnSpc>
                <a:spcPct val="100000"/>
              </a:lnSpc>
              <a:spcBef>
                <a:spcPts val="360"/>
              </a:spcBef>
              <a:spcAft>
                <a:spcPts val="0"/>
              </a:spcAft>
              <a:buClr>
                <a:srgbClr val="8B8B8B"/>
              </a:buClr>
              <a:buSzPts val="1800"/>
              <a:buNone/>
              <a:defRPr sz="1800">
                <a:solidFill>
                  <a:srgbClr val="8B8B8B"/>
                </a:solidFill>
              </a:defRPr>
            </a:lvl2pPr>
            <a:lvl3pPr indent="-228600" lvl="2" marL="1371600" algn="l">
              <a:lnSpc>
                <a:spcPct val="100000"/>
              </a:lnSpc>
              <a:spcBef>
                <a:spcPts val="320"/>
              </a:spcBef>
              <a:spcAft>
                <a:spcPts val="0"/>
              </a:spcAft>
              <a:buClr>
                <a:srgbClr val="8B8B8B"/>
              </a:buClr>
              <a:buSzPts val="1600"/>
              <a:buNone/>
              <a:defRPr sz="1600">
                <a:solidFill>
                  <a:srgbClr val="8B8B8B"/>
                </a:solidFill>
              </a:defRPr>
            </a:lvl3pPr>
            <a:lvl4pPr indent="-228600" lvl="3" marL="1828800" algn="l">
              <a:lnSpc>
                <a:spcPct val="100000"/>
              </a:lnSpc>
              <a:spcBef>
                <a:spcPts val="280"/>
              </a:spcBef>
              <a:spcAft>
                <a:spcPts val="0"/>
              </a:spcAft>
              <a:buClr>
                <a:srgbClr val="8B8B8B"/>
              </a:buClr>
              <a:buSzPts val="1400"/>
              <a:buNone/>
              <a:defRPr sz="1400">
                <a:solidFill>
                  <a:srgbClr val="8B8B8B"/>
                </a:solidFill>
              </a:defRPr>
            </a:lvl4pPr>
            <a:lvl5pPr indent="-228600" lvl="4" marL="2286000" algn="l">
              <a:lnSpc>
                <a:spcPct val="100000"/>
              </a:lnSpc>
              <a:spcBef>
                <a:spcPts val="280"/>
              </a:spcBef>
              <a:spcAft>
                <a:spcPts val="0"/>
              </a:spcAft>
              <a:buClr>
                <a:srgbClr val="8B8B8B"/>
              </a:buClr>
              <a:buSzPts val="1400"/>
              <a:buNone/>
              <a:defRPr sz="1400">
                <a:solidFill>
                  <a:srgbClr val="8B8B8B"/>
                </a:solidFill>
              </a:defRPr>
            </a:lvl5pPr>
            <a:lvl6pPr indent="-228600" lvl="5" marL="2743200" algn="l">
              <a:lnSpc>
                <a:spcPct val="100000"/>
              </a:lnSpc>
              <a:spcBef>
                <a:spcPts val="280"/>
              </a:spcBef>
              <a:spcAft>
                <a:spcPts val="0"/>
              </a:spcAft>
              <a:buClr>
                <a:srgbClr val="8B8B8B"/>
              </a:buClr>
              <a:buSzPts val="1400"/>
              <a:buNone/>
              <a:defRPr sz="1400">
                <a:solidFill>
                  <a:srgbClr val="8B8B8B"/>
                </a:solidFill>
              </a:defRPr>
            </a:lvl6pPr>
            <a:lvl7pPr indent="-228600" lvl="6" marL="3200400" algn="l">
              <a:lnSpc>
                <a:spcPct val="100000"/>
              </a:lnSpc>
              <a:spcBef>
                <a:spcPts val="280"/>
              </a:spcBef>
              <a:spcAft>
                <a:spcPts val="0"/>
              </a:spcAft>
              <a:buClr>
                <a:srgbClr val="8B8B8B"/>
              </a:buClr>
              <a:buSzPts val="1400"/>
              <a:buNone/>
              <a:defRPr sz="1400">
                <a:solidFill>
                  <a:srgbClr val="8B8B8B"/>
                </a:solidFill>
              </a:defRPr>
            </a:lvl7pPr>
            <a:lvl8pPr indent="-228600" lvl="7" marL="3657600" algn="l">
              <a:lnSpc>
                <a:spcPct val="100000"/>
              </a:lnSpc>
              <a:spcBef>
                <a:spcPts val="280"/>
              </a:spcBef>
              <a:spcAft>
                <a:spcPts val="0"/>
              </a:spcAft>
              <a:buClr>
                <a:srgbClr val="8B8B8B"/>
              </a:buClr>
              <a:buSzPts val="1400"/>
              <a:buNone/>
              <a:defRPr sz="1400">
                <a:solidFill>
                  <a:srgbClr val="8B8B8B"/>
                </a:solidFill>
              </a:defRPr>
            </a:lvl8pPr>
            <a:lvl9pPr indent="-228600" lvl="8" marL="4114800" algn="l">
              <a:lnSpc>
                <a:spcPct val="100000"/>
              </a:lnSpc>
              <a:spcBef>
                <a:spcPts val="280"/>
              </a:spcBef>
              <a:spcAft>
                <a:spcPts val="0"/>
              </a:spcAft>
              <a:buClr>
                <a:srgbClr val="8B8B8B"/>
              </a:buClr>
              <a:buSzPts val="1400"/>
              <a:buNone/>
              <a:defRPr sz="1400">
                <a:solidFill>
                  <a:srgbClr val="8B8B8B"/>
                </a:solidFill>
              </a:defRPr>
            </a:lvl9pPr>
          </a:lstStyle>
          <a:p/>
        </p:txBody>
      </p:sp>
      <p:sp>
        <p:nvSpPr>
          <p:cNvPr id="103" name="Google Shape;103;p2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1"/>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9" name="Google Shape;109;p21"/>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0" name="Google Shape;110;p2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2"/>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6" name="Google Shape;116;p22"/>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7" name="Google Shape;117;p22"/>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8" name="Google Shape;118;p22"/>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9" name="Google Shape;119;p2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p24"/>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24"/>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0" name="Google Shape;130;p24"/>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1" name="Google Shape;131;p2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2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4" name="Shape 134"/>
        <p:cNvGrpSpPr/>
        <p:nvPr/>
      </p:nvGrpSpPr>
      <p:grpSpPr>
        <a:xfrm>
          <a:off x="0" y="0"/>
          <a:ext cx="0" cy="0"/>
          <a:chOff x="0" y="0"/>
          <a:chExt cx="0" cy="0"/>
        </a:xfrm>
      </p:grpSpPr>
      <p:sp>
        <p:nvSpPr>
          <p:cNvPr id="135" name="Google Shape;135;p25"/>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5"/>
          <p:cNvSpPr/>
          <p:nvPr>
            <p:ph idx="2" type="pic"/>
          </p:nvPr>
        </p:nvSpPr>
        <p:spPr>
          <a:xfrm>
            <a:off x="2389717" y="612775"/>
            <a:ext cx="7315200" cy="4114800"/>
          </a:xfrm>
          <a:prstGeom prst="rect">
            <a:avLst/>
          </a:prstGeom>
          <a:noFill/>
          <a:ln>
            <a:noFill/>
          </a:ln>
        </p:spPr>
      </p:sp>
      <p:sp>
        <p:nvSpPr>
          <p:cNvPr id="137" name="Google Shape;137;p25"/>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8" name="Google Shape;138;p2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2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2" name="Google Shape;22;p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sp>
        <p:nvSpPr>
          <p:cNvPr id="142" name="Google Shape;142;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26"/>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4" name="Google Shape;144;p2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2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7" name="Shape 147"/>
        <p:cNvGrpSpPr/>
        <p:nvPr/>
      </p:nvGrpSpPr>
      <p:grpSpPr>
        <a:xfrm>
          <a:off x="0" y="0"/>
          <a:ext cx="0" cy="0"/>
          <a:chOff x="0" y="0"/>
          <a:chExt cx="0" cy="0"/>
        </a:xfrm>
      </p:grpSpPr>
      <p:sp>
        <p:nvSpPr>
          <p:cNvPr id="148" name="Google Shape;148;p27"/>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7"/>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p2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2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2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8" name="Google Shape;28;p2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9" name="Google Shape;29;p2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2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4" name="Google Shape;34;p2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2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3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1" name="Google Shape;41;p30"/>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2" name="Google Shape;42;p30"/>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30"/>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 name="Google Shape;44;p30"/>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3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3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4" name="Google Shape;54;p32"/>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 name="Google Shape;55;p3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6" name="Google Shape;56;p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3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1" name="Google Shape;61;p33"/>
          <p:cNvSpPr/>
          <p:nvPr>
            <p:ph idx="2" type="pic"/>
          </p:nvPr>
        </p:nvSpPr>
        <p:spPr>
          <a:xfrm>
            <a:off x="5183188" y="987425"/>
            <a:ext cx="6172200" cy="4873500"/>
          </a:xfrm>
          <a:prstGeom prst="rect">
            <a:avLst/>
          </a:prstGeom>
          <a:noFill/>
          <a:ln>
            <a:noFill/>
          </a:ln>
        </p:spPr>
      </p:sp>
      <p:sp>
        <p:nvSpPr>
          <p:cNvPr id="62" name="Google Shape;62;p3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3" name="Google Shape;63;p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8" name="Google Shape;68;p3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78" name="Shape 78"/>
        <p:cNvGrpSpPr/>
        <p:nvPr/>
      </p:nvGrpSpPr>
      <p:grpSpPr>
        <a:xfrm>
          <a:off x="0" y="0"/>
          <a:ext cx="0" cy="0"/>
          <a:chOff x="0" y="0"/>
          <a:chExt cx="0" cy="0"/>
        </a:xfrm>
      </p:grpSpPr>
      <p:sp>
        <p:nvSpPr>
          <p:cNvPr id="79" name="Google Shape;79;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1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1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B8B8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2" name="Google Shape;82;p1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B8B8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3" name="Google Shape;83;p1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comments" Target="../comments/comment2.xml"/><Relationship Id="rId4" Type="http://schemas.openxmlformats.org/officeDocument/2006/relationships/image" Target="../media/image26.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comments" Target="../comments/commen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 Id="rId10"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comments" Target="../comments/commen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comments" Target="../comments/comment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
          <p:cNvSpPr txBox="1"/>
          <p:nvPr>
            <p:ph type="title"/>
          </p:nvPr>
        </p:nvSpPr>
        <p:spPr>
          <a:xfrm>
            <a:off x="1202425" y="1860600"/>
            <a:ext cx="10515600" cy="3136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en-US">
                <a:solidFill>
                  <a:srgbClr val="0D5F9A"/>
                </a:solidFill>
                <a:latin typeface="Arial"/>
                <a:ea typeface="Arial"/>
                <a:cs typeface="Arial"/>
                <a:sym typeface="Arial"/>
              </a:rPr>
              <a:t>Youth Wellness and Mental Health</a:t>
            </a:r>
            <a:endParaRPr>
              <a:solidFill>
                <a:srgbClr val="0D5F9A"/>
              </a:solidFill>
              <a:latin typeface="Arial"/>
              <a:ea typeface="Arial"/>
              <a:cs typeface="Arial"/>
              <a:sym typeface="Arial"/>
            </a:endParaRPr>
          </a:p>
          <a:p>
            <a:pPr indent="0" lvl="0" marL="0" rtl="0" algn="ctr">
              <a:lnSpc>
                <a:spcPct val="90000"/>
              </a:lnSpc>
              <a:spcBef>
                <a:spcPts val="0"/>
              </a:spcBef>
              <a:spcAft>
                <a:spcPts val="0"/>
              </a:spcAft>
              <a:buSzPts val="4400"/>
              <a:buNone/>
            </a:pPr>
            <a:r>
              <a:rPr lang="en-US" sz="3200">
                <a:solidFill>
                  <a:srgbClr val="33C1B3"/>
                </a:solidFill>
                <a:latin typeface="Arial"/>
                <a:ea typeface="Arial"/>
                <a:cs typeface="Arial"/>
                <a:sym typeface="Arial"/>
              </a:rPr>
              <a:t>Development Tool: Articulate Storyline</a:t>
            </a:r>
            <a:endParaRPr sz="3200">
              <a:solidFill>
                <a:srgbClr val="33C1B3"/>
              </a:solidFill>
              <a:latin typeface="Arial"/>
              <a:ea typeface="Arial"/>
              <a:cs typeface="Arial"/>
              <a:sym typeface="Arial"/>
            </a:endParaRPr>
          </a:p>
        </p:txBody>
      </p:sp>
      <p:pic>
        <p:nvPicPr>
          <p:cNvPr id="159" name="Google Shape;159;p1" title="MENTOR_VT_RGB_Stacked.png"/>
          <p:cNvPicPr preferRelativeResize="0"/>
          <p:nvPr/>
        </p:nvPicPr>
        <p:blipFill rotWithShape="1">
          <a:blip r:embed="rId3">
            <a:alphaModFix/>
          </a:blip>
          <a:srcRect b="0" l="0" r="0" t="0"/>
          <a:stretch/>
        </p:blipFill>
        <p:spPr>
          <a:xfrm>
            <a:off x="390525" y="306625"/>
            <a:ext cx="2082197" cy="2000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aphicFrame>
        <p:nvGraphicFramePr>
          <p:cNvPr id="278" name="Google Shape;278;g3ca174f6f21_0_46"/>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11762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Course Name: </a:t>
                      </a:r>
                      <a:r>
                        <a:rPr lang="en-US" sz="1800" u="none" cap="none" strike="noStrike">
                          <a:solidFill>
                            <a:srgbClr val="0A5F99"/>
                          </a:solidFill>
                          <a:latin typeface="Arial"/>
                          <a:ea typeface="Arial"/>
                          <a:cs typeface="Arial"/>
                          <a:sym typeface="Arial"/>
                        </a:rPr>
                        <a:t>Youth Wellness</a:t>
                      </a:r>
                      <a:r>
                        <a:rPr lang="en-US" sz="1800">
                          <a:solidFill>
                            <a:srgbClr val="0A5F99"/>
                          </a:solidFill>
                          <a:latin typeface="Arial"/>
                          <a:ea typeface="Arial"/>
                          <a:cs typeface="Arial"/>
                          <a:sym typeface="Arial"/>
                        </a:rPr>
                        <a:t> </a:t>
                      </a:r>
                      <a:r>
                        <a:rPr lang="en-US" sz="1800" u="none" cap="none" strike="noStrike">
                          <a:solidFill>
                            <a:srgbClr val="0A5F99"/>
                          </a:solidFill>
                          <a:latin typeface="Arial"/>
                          <a:ea typeface="Arial"/>
                          <a:cs typeface="Arial"/>
                          <a:sym typeface="Arial"/>
                        </a:rPr>
                        <a:t>and Mental</a:t>
                      </a:r>
                      <a:r>
                        <a:rPr lang="en-US" sz="1800">
                          <a:solidFill>
                            <a:srgbClr val="0A5F99"/>
                          </a:solidFill>
                          <a:latin typeface="Arial"/>
                          <a:ea typeface="Arial"/>
                          <a:cs typeface="Arial"/>
                          <a:sym typeface="Arial"/>
                        </a:rPr>
                        <a:t> </a:t>
                      </a:r>
                      <a:r>
                        <a:rPr lang="en-US" sz="1800" u="none" cap="none" strike="noStrike">
                          <a:solidFill>
                            <a:srgbClr val="0A5F99"/>
                          </a:solidFill>
                          <a:latin typeface="Arial"/>
                          <a:ea typeface="Arial"/>
                          <a:cs typeface="Arial"/>
                          <a:sym typeface="Arial"/>
                        </a:rPr>
                        <a:t>Health</a:t>
                      </a:r>
                      <a:endParaRPr sz="1400" u="none" cap="none" strike="noStrike">
                        <a:latin typeface="Arial"/>
                        <a:ea typeface="Arial"/>
                        <a:cs typeface="Arial"/>
                        <a:sym typeface="Arial"/>
                      </a:endParaRPr>
                    </a:p>
                  </a:txBody>
                  <a:tcPr marT="45725" marB="45725" marR="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6333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#2: </a:t>
                      </a:r>
                      <a:r>
                        <a:rPr lang="en-US" sz="1800">
                          <a:latin typeface="Arial"/>
                          <a:ea typeface="Arial"/>
                          <a:cs typeface="Arial"/>
                          <a:sym typeface="Arial"/>
                        </a:rPr>
                        <a:t>Responding with Trauma Informed Practices</a:t>
                      </a:r>
                      <a:endParaRPr sz="1800" u="none" cap="none" strike="noStrike">
                        <a:latin typeface="Arial"/>
                        <a:ea typeface="Arial"/>
                        <a:cs typeface="Arial"/>
                        <a:sym typeface="Arial"/>
                      </a:endParaRPr>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25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9047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7</a:t>
                      </a:r>
                      <a:r>
                        <a:rPr lang="en-US" sz="1800" u="none" cap="none" strike="noStrike">
                          <a:solidFill>
                            <a:schemeClr val="dk1"/>
                          </a:solidFill>
                          <a:latin typeface="Arial"/>
                          <a:ea typeface="Arial"/>
                          <a:cs typeface="Arial"/>
                          <a:sym typeface="Arial"/>
                        </a:rPr>
                        <a:t>/</a:t>
                      </a:r>
                      <a:r>
                        <a:rPr lang="en-US" sz="1800">
                          <a:latin typeface="Arial"/>
                          <a:ea typeface="Arial"/>
                          <a:cs typeface="Arial"/>
                          <a:sym typeface="Arial"/>
                        </a:rPr>
                        <a:t>Responding with Trauma Informed Practices</a:t>
                      </a:r>
                      <a:endParaRPr sz="1800">
                        <a:latin typeface="Arial"/>
                        <a:ea typeface="Arial"/>
                        <a:cs typeface="Arial"/>
                        <a:sym typeface="Arial"/>
                      </a:endParaRPr>
                    </a:p>
                  </a:txBody>
                  <a:tcPr marT="45725" marB="45725" marR="91450" marL="91450">
                    <a:solidFill>
                      <a:schemeClr val="lt1"/>
                    </a:solidFill>
                  </a:tcPr>
                </a:tc>
                <a:tc hMerge="1"/>
              </a:tr>
              <a:tr h="1110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1 (slide 5)</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tc>
                <a:tc hMerge="1"/>
              </a:tr>
              <a:tr h="20934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79" name="Google Shape;279;g3ca174f6f21_0_46"/>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468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Graphics and Slide Text: </a:t>
                      </a:r>
                      <a:r>
                        <a:rPr b="0" lang="en-US" sz="1600">
                          <a:solidFill>
                            <a:schemeClr val="dk1"/>
                          </a:solidFill>
                          <a:latin typeface="Arial"/>
                          <a:ea typeface="Arial"/>
                          <a:cs typeface="Arial"/>
                          <a:sym typeface="Arial"/>
                        </a:rPr>
                        <a:t>Module 2: </a:t>
                      </a:r>
                      <a:r>
                        <a:rPr b="0" lang="en-US" u="none" cap="none" strike="noStrike">
                          <a:solidFill>
                            <a:schemeClr val="dk1"/>
                          </a:solidFill>
                          <a:latin typeface="Arial"/>
                          <a:ea typeface="Arial"/>
                          <a:cs typeface="Arial"/>
                          <a:sym typeface="Arial"/>
                        </a:rPr>
                        <a:t>R</a:t>
                      </a:r>
                      <a:r>
                        <a:rPr b="0" lang="en-US" sz="1600" u="none" cap="none" strike="noStrike">
                          <a:solidFill>
                            <a:schemeClr val="dk1"/>
                          </a:solidFill>
                          <a:latin typeface="Arial"/>
                          <a:ea typeface="Arial"/>
                          <a:cs typeface="Arial"/>
                          <a:sym typeface="Arial"/>
                        </a:rPr>
                        <a:t>es</a:t>
                      </a:r>
                      <a:r>
                        <a:rPr b="0" lang="en-US" sz="1600">
                          <a:solidFill>
                            <a:schemeClr val="dk1"/>
                          </a:solidFill>
                          <a:latin typeface="Arial"/>
                          <a:ea typeface="Arial"/>
                          <a:cs typeface="Arial"/>
                          <a:sym typeface="Arial"/>
                        </a:rPr>
                        <a:t>ponding with Trauma Informed Practices</a:t>
                      </a:r>
                      <a:endParaRPr b="0" sz="10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1186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280" name="Google Shape;280;g3ca174f6f21_0_46"/>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7"/>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200">
                          <a:solidFill>
                            <a:srgbClr val="000000"/>
                          </a:solidFill>
                          <a:latin typeface="Arial"/>
                          <a:ea typeface="Arial"/>
                          <a:cs typeface="Arial"/>
                          <a:sym typeface="Arial"/>
                        </a:rPr>
                        <a:t>Trauma-informed mentoring means realizing how trauma affects youth, recognizing signs, responding with empathy, and resisting re-traumatization. Click on the next button to continue.</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281" name="Google Shape;281;g3ca174f6f21_0_46"/>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282" name="Google Shape;282;g3ca174f6f21_0_46" title="Screenshot (148).png"/>
          <p:cNvPicPr preferRelativeResize="0"/>
          <p:nvPr/>
        </p:nvPicPr>
        <p:blipFill>
          <a:blip r:embed="rId3">
            <a:alphaModFix/>
          </a:blip>
          <a:stretch>
            <a:fillRect/>
          </a:stretch>
        </p:blipFill>
        <p:spPr>
          <a:xfrm>
            <a:off x="4649163" y="576250"/>
            <a:ext cx="6989247" cy="3892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graphicFrame>
        <p:nvGraphicFramePr>
          <p:cNvPr id="288" name="Google Shape;288;g3ca174f6f21_0_65"/>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399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6318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#2: Responding with Trauma Informed Practices</a:t>
                      </a:r>
                      <a:endParaRPr sz="1800">
                        <a:latin typeface="Arial"/>
                        <a:ea typeface="Arial"/>
                        <a:cs typeface="Arial"/>
                        <a:sym typeface="Arial"/>
                      </a:endParaRPr>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840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a:t>
                      </a:r>
                      <a:r>
                        <a:rPr lang="en-US" sz="1800">
                          <a:latin typeface="Arial"/>
                          <a:ea typeface="Arial"/>
                          <a:cs typeface="Arial"/>
                          <a:sym typeface="Arial"/>
                        </a:rPr>
                        <a:t>Responding with Trauma Informed Practices</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9026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8</a:t>
                      </a:r>
                      <a:r>
                        <a:rPr lang="en-US" sz="1800" u="none" cap="none" strike="noStrike">
                          <a:solidFill>
                            <a:schemeClr val="dk1"/>
                          </a:solidFill>
                          <a:latin typeface="Arial"/>
                          <a:ea typeface="Arial"/>
                          <a:cs typeface="Arial"/>
                          <a:sym typeface="Arial"/>
                        </a:rPr>
                        <a:t>/Welcome to Youth Wellness and Mental Health</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173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Video automatically begins and moves to the next slide when it finishes.</a:t>
                      </a:r>
                      <a:endParaRPr sz="1800">
                        <a:latin typeface="Arial"/>
                        <a:ea typeface="Arial"/>
                        <a:cs typeface="Arial"/>
                        <a:sym typeface="Arial"/>
                      </a:endParaRPr>
                    </a:p>
                  </a:txBody>
                  <a:tcPr marT="45725" marB="45725" marR="91450" marL="91450"/>
                </a:tc>
                <a:tc hMerge="1"/>
              </a:tr>
              <a:tr h="22121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89" name="Google Shape;289;g3ca174f6f21_0_65"/>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endParaRPr b="0" sz="12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290" name="Google Shape;290;g3ca174f6f21_0_65"/>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8"/>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300">
                          <a:solidFill>
                            <a:srgbClr val="000000"/>
                          </a:solidFill>
                          <a:latin typeface="Arial"/>
                          <a:ea typeface="Arial"/>
                          <a:cs typeface="Arial"/>
                          <a:sym typeface="Arial"/>
                          <a:extLst>
                            <a:ext uri="http://customooxmlschemas.google.com/">
                              <go:slidesCustomData xmlns:go="http://customooxmlschemas.google.com/" textRoundtripDataId="9"/>
                            </a:ext>
                          </a:extLst>
                        </a:rPr>
                        <a:t>Narration (Script in Comment): </a:t>
                      </a:r>
                      <a:endParaRPr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291" name="Google Shape;291;g3ca174f6f21_0_65"/>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a:solidFill>
                            <a:schemeClr val="dk1"/>
                          </a:solidFill>
                          <a:latin typeface="Arial"/>
                          <a:ea typeface="Arial"/>
                          <a:cs typeface="Arial"/>
                          <a:sym typeface="Arial"/>
                        </a:rPr>
                        <a:t>37 second video giving context to Module 2</a:t>
                      </a:r>
                      <a:endParaRPr b="0">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292" name="Google Shape;292;g3ca174f6f21_0_65" title="Screenshot (149).png"/>
          <p:cNvPicPr preferRelativeResize="0"/>
          <p:nvPr/>
        </p:nvPicPr>
        <p:blipFill>
          <a:blip r:embed="rId4">
            <a:alphaModFix/>
          </a:blip>
          <a:stretch>
            <a:fillRect/>
          </a:stretch>
        </p:blipFill>
        <p:spPr>
          <a:xfrm>
            <a:off x="4294150" y="952225"/>
            <a:ext cx="3912121" cy="2160299"/>
          </a:xfrm>
          <a:prstGeom prst="rect">
            <a:avLst/>
          </a:prstGeom>
          <a:noFill/>
          <a:ln>
            <a:noFill/>
          </a:ln>
        </p:spPr>
      </p:pic>
      <p:pic>
        <p:nvPicPr>
          <p:cNvPr id="293" name="Google Shape;293;g3ca174f6f21_0_65" title="Screenshot (151).png"/>
          <p:cNvPicPr preferRelativeResize="0"/>
          <p:nvPr/>
        </p:nvPicPr>
        <p:blipFill rotWithShape="1">
          <a:blip r:embed="rId5">
            <a:alphaModFix/>
          </a:blip>
          <a:srcRect b="8688" l="6218" r="5074" t="8489"/>
          <a:stretch/>
        </p:blipFill>
        <p:spPr>
          <a:xfrm>
            <a:off x="8312775" y="952225"/>
            <a:ext cx="3779275" cy="2160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aphicFrame>
        <p:nvGraphicFramePr>
          <p:cNvPr id="299" name="Google Shape;299;g3ca174f6f21_0_73"/>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a:latin typeface="Arial"/>
                          <a:ea typeface="Arial"/>
                          <a:cs typeface="Arial"/>
                          <a:sym typeface="Arial"/>
                        </a:rPr>
                        <a:t>Module #2: Responding with Trauma Informed Practices</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Responding with Trauma Informed Practices</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9</a:t>
                      </a:r>
                      <a:r>
                        <a:rPr lang="en-US" sz="1800" u="none" cap="none" strike="noStrike">
                          <a:solidFill>
                            <a:schemeClr val="dk1"/>
                          </a:solidFill>
                          <a:latin typeface="Arial"/>
                          <a:ea typeface="Arial"/>
                          <a:cs typeface="Arial"/>
                          <a:sym typeface="Arial"/>
                        </a:rPr>
                        <a:t>/</a:t>
                      </a:r>
                      <a:r>
                        <a:rPr lang="en-US" sz="1800">
                          <a:latin typeface="Arial"/>
                          <a:ea typeface="Arial"/>
                          <a:cs typeface="Arial"/>
                          <a:sym typeface="Arial"/>
                        </a:rPr>
                        <a:t>Responding with Trauma Informed Practices</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1 (slide 5)</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00" name="Google Shape;300;g3ca174f6f21_0_73"/>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800" u="none" cap="none" strike="noStrike">
                          <a:solidFill>
                            <a:schemeClr val="dk1"/>
                          </a:solidFill>
                          <a:latin typeface="Arial"/>
                          <a:ea typeface="Arial"/>
                          <a:cs typeface="Arial"/>
                          <a:sym typeface="Arial"/>
                        </a:rPr>
                        <a:t>The</a:t>
                      </a:r>
                      <a:r>
                        <a:rPr b="0" lang="en-US" sz="1800">
                          <a:solidFill>
                            <a:schemeClr val="dk1"/>
                          </a:solidFill>
                          <a:latin typeface="Arial"/>
                          <a:ea typeface="Arial"/>
                          <a:cs typeface="Arial"/>
                          <a:sym typeface="Arial"/>
                        </a:rPr>
                        <a:t> 4Rs</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01" name="Google Shape;301;g3ca174f6f21_0_73"/>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0"/>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a:solidFill>
                            <a:srgbClr val="000000"/>
                          </a:solidFill>
                          <a:latin typeface="Arial"/>
                          <a:ea typeface="Arial"/>
                          <a:cs typeface="Arial"/>
                          <a:sym typeface="Arial"/>
                        </a:rPr>
                        <a:t> Move the slider over each point to learn more about the four R's.</a:t>
                      </a:r>
                      <a:endParaRPr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02" name="Google Shape;302;g3ca174f6f21_0_73"/>
          <p:cNvGraphicFramePr/>
          <p:nvPr/>
        </p:nvGraphicFramePr>
        <p:xfrm>
          <a:off x="4079764" y="5724129"/>
          <a:ext cx="3000000" cy="3000000"/>
        </p:xfrm>
        <a:graphic>
          <a:graphicData uri="http://schemas.openxmlformats.org/drawingml/2006/table">
            <a:tbl>
              <a:tblPr bandRow="1" firstRow="1">
                <a:noFill/>
                <a:tableStyleId>{BB7C54E7-8082-4328-8E04-063F9CD37668}</a:tableStyleId>
              </a:tblPr>
              <a:tblGrid>
                <a:gridCol w="8128000"/>
              </a:tblGrid>
              <a:tr h="13106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Slider interaction. The learner will learn about each of the 4R’s when sliding the thumb over each point.</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03" name="Google Shape;303;g3ca174f6f21_0_73" title="Screenshot (152).png"/>
          <p:cNvPicPr preferRelativeResize="0"/>
          <p:nvPr/>
        </p:nvPicPr>
        <p:blipFill>
          <a:blip r:embed="rId3">
            <a:alphaModFix/>
          </a:blip>
          <a:stretch>
            <a:fillRect/>
          </a:stretch>
        </p:blipFill>
        <p:spPr>
          <a:xfrm>
            <a:off x="4796125" y="689200"/>
            <a:ext cx="6695299" cy="3753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graphicFrame>
        <p:nvGraphicFramePr>
          <p:cNvPr id="309" name="Google Shape;309;g3ca174f6f21_0_57"/>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#2: Responding with Trauma Informed Practices</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Responding with Trauma Informed Practices</a:t>
                      </a:r>
                      <a:endParaRPr sz="1800">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10</a:t>
                      </a:r>
                      <a:r>
                        <a:rPr lang="en-US" sz="1800" u="none" cap="none" strike="noStrike">
                          <a:solidFill>
                            <a:schemeClr val="dk1"/>
                          </a:solidFill>
                          <a:latin typeface="Arial"/>
                          <a:ea typeface="Arial"/>
                          <a:cs typeface="Arial"/>
                          <a:sym typeface="Arial"/>
                        </a:rPr>
                        <a:t>/</a:t>
                      </a:r>
                      <a:r>
                        <a:rPr lang="en-US" sz="1800">
                          <a:latin typeface="Arial"/>
                          <a:ea typeface="Arial"/>
                          <a:cs typeface="Arial"/>
                          <a:sym typeface="Arial"/>
                        </a:rPr>
                        <a:t>Responding with Trauma Informed Practices</a:t>
                      </a:r>
                      <a:endParaRPr sz="1800">
                        <a:latin typeface="Arial"/>
                        <a:ea typeface="Arial"/>
                        <a:cs typeface="Arial"/>
                        <a:sym typeface="Arial"/>
                      </a:endParaRPr>
                    </a:p>
                  </a:txBody>
                  <a:tcPr marT="45725" marB="45725" marR="91450" marL="91450">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1 (slide 5)</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10" name="Google Shape;310;g3ca174f6f21_0_57"/>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800" u="none" cap="none" strike="noStrike">
                          <a:solidFill>
                            <a:schemeClr val="dk1"/>
                          </a:solidFill>
                          <a:latin typeface="Arial"/>
                          <a:ea typeface="Arial"/>
                          <a:cs typeface="Arial"/>
                          <a:sym typeface="Arial"/>
                        </a:rPr>
                        <a:t>The 4Rs</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11" name="Google Shape;311;g3ca174f6f21_0_57"/>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1"/>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200">
                          <a:solidFill>
                            <a:srgbClr val="000000"/>
                          </a:solidFill>
                          <a:latin typeface="Arial"/>
                          <a:ea typeface="Arial"/>
                          <a:cs typeface="Arial"/>
                          <a:sym typeface="Arial"/>
                        </a:rPr>
                        <a:t>Narration will automatically start for each of the 4Rs when the learner slides the thumb to each point on the scale.</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12" name="Google Shape;312;g3ca174f6f21_0_57"/>
          <p:cNvGraphicFramePr/>
          <p:nvPr/>
        </p:nvGraphicFramePr>
        <p:xfrm>
          <a:off x="4079764" y="5983379"/>
          <a:ext cx="3000000" cy="3000000"/>
        </p:xfrm>
        <a:graphic>
          <a:graphicData uri="http://schemas.openxmlformats.org/drawingml/2006/table">
            <a:tbl>
              <a:tblPr bandRow="1" firstRow="1">
                <a:noFill/>
                <a:tableStyleId>{BB7C54E7-8082-4328-8E04-063F9CD37668}</a:tableStyleId>
              </a:tblPr>
              <a:tblGrid>
                <a:gridCol w="8128000"/>
              </a:tblGrid>
              <a:tr h="10513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rtl="0" algn="l">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Slider interaction. The learner will learn about each of the 4R’s when sliding the thumb over each point.</a:t>
                      </a:r>
                      <a:endParaRPr b="0"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sz="1300">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13" name="Google Shape;313;g3ca174f6f21_0_57" title="Screenshot (153).png"/>
          <p:cNvPicPr preferRelativeResize="0"/>
          <p:nvPr/>
        </p:nvPicPr>
        <p:blipFill>
          <a:blip r:embed="rId3">
            <a:alphaModFix/>
          </a:blip>
          <a:stretch>
            <a:fillRect/>
          </a:stretch>
        </p:blipFill>
        <p:spPr>
          <a:xfrm>
            <a:off x="4859950" y="648550"/>
            <a:ext cx="6759783" cy="3794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graphicFrame>
        <p:nvGraphicFramePr>
          <p:cNvPr id="319" name="Google Shape;319;g3ca174f6f21_0_81"/>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#2: Responding with Trauma Informed Practices</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Knowledge Check</a:t>
                      </a:r>
                      <a:endParaRPr sz="1800">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11/Responding with Trauma Informed Practices</a:t>
                      </a:r>
                      <a:endParaRPr sz="1800">
                        <a:latin typeface="Arial"/>
                        <a:ea typeface="Arial"/>
                        <a:cs typeface="Arial"/>
                        <a:sym typeface="Arial"/>
                      </a:endParaRPr>
                    </a:p>
                  </a:txBody>
                  <a:tcPr marT="45725" marB="45725" marR="91450" marL="91450">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1 (slide 5)</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20" name="Google Shape;320;g3ca174f6f21_0_81"/>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a:solidFill>
                            <a:schemeClr val="dk1"/>
                          </a:solidFill>
                          <a:latin typeface="Arial"/>
                          <a:ea typeface="Arial"/>
                          <a:cs typeface="Arial"/>
                          <a:sym typeface="Arial"/>
                        </a:rPr>
                        <a:t>(Knowledge Check Module #2) </a:t>
                      </a:r>
                      <a:r>
                        <a:rPr b="0" lang="en-US" sz="1600" u="none" cap="none" strike="noStrike">
                          <a:solidFill>
                            <a:schemeClr val="dk1"/>
                          </a:solidFill>
                          <a:latin typeface="Arial"/>
                          <a:ea typeface="Arial"/>
                          <a:cs typeface="Arial"/>
                          <a:sym typeface="Arial"/>
                        </a:rPr>
                        <a:t>Observe S</a:t>
                      </a:r>
                      <a:r>
                        <a:rPr b="0" lang="en-US" sz="1600">
                          <a:solidFill>
                            <a:schemeClr val="dk1"/>
                          </a:solidFill>
                          <a:latin typeface="Arial"/>
                          <a:ea typeface="Arial"/>
                          <a:cs typeface="Arial"/>
                          <a:sym typeface="Arial"/>
                        </a:rPr>
                        <a:t>arah’s scenario and click on the best response</a:t>
                      </a:r>
                      <a:endParaRPr b="0" sz="16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21" name="Google Shape;321;g3ca174f6f21_0_81"/>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33827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2"/>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300">
                          <a:solidFill>
                            <a:srgbClr val="000000"/>
                          </a:solidFill>
                          <a:latin typeface="Arial"/>
                          <a:ea typeface="Arial"/>
                          <a:cs typeface="Arial"/>
                          <a:sym typeface="Arial"/>
                        </a:rPr>
                        <a:t> Sarah says: “I’ve just been feeling overwhelmed lately.” Observe Sarah’s scenario and click on the best response.</a:t>
                      </a:r>
                      <a:endParaRPr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22" name="Google Shape;322;g3ca174f6f21_0_81"/>
          <p:cNvGraphicFramePr/>
          <p:nvPr/>
        </p:nvGraphicFramePr>
        <p:xfrm>
          <a:off x="4079764" y="5983379"/>
          <a:ext cx="3000000" cy="3000000"/>
        </p:xfrm>
        <a:graphic>
          <a:graphicData uri="http://schemas.openxmlformats.org/drawingml/2006/table">
            <a:tbl>
              <a:tblPr bandRow="1" firstRow="1">
                <a:noFill/>
                <a:tableStyleId>{BB7C54E7-8082-4328-8E04-063F9CD37668}</a:tableStyleId>
              </a:tblPr>
              <a:tblGrid>
                <a:gridCol w="8128000"/>
              </a:tblGrid>
              <a:tr h="10513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The speech bubble fades in. Then the two options fade in after for the learner to click on the best/correct response. Correct/Incorrect feedback will be given.</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23" name="Google Shape;323;g3ca174f6f21_0_81" title="Screenshot (154).png"/>
          <p:cNvPicPr preferRelativeResize="0"/>
          <p:nvPr/>
        </p:nvPicPr>
        <p:blipFill>
          <a:blip r:embed="rId3">
            <a:alphaModFix/>
          </a:blip>
          <a:stretch>
            <a:fillRect/>
          </a:stretch>
        </p:blipFill>
        <p:spPr>
          <a:xfrm>
            <a:off x="4837975" y="669200"/>
            <a:ext cx="6743350" cy="3773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graphicFrame>
        <p:nvGraphicFramePr>
          <p:cNvPr id="329" name="Google Shape;329;g3ca174f6f21_0_90"/>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#2: Responding with Trauma Informed Practices</a:t>
                      </a:r>
                      <a:endParaRPr sz="1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Knowledge Check</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12a/Responding with Trauma Informed Practices</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a:latin typeface="Arial"/>
                          <a:ea typeface="Arial"/>
                          <a:cs typeface="Arial"/>
                          <a:sym typeface="Arial"/>
                        </a:rPr>
                        <a:t>This slide will automatically jump to the next slide when the user clicks continue on the correct feedback.</a:t>
                      </a:r>
                      <a:endParaRPr sz="1600">
                        <a:latin typeface="Arial"/>
                        <a:ea typeface="Arial"/>
                        <a:cs typeface="Arial"/>
                        <a:sym typeface="Arial"/>
                      </a:endParaRPr>
                    </a:p>
                  </a:txBody>
                  <a:tcPr marT="45725" marB="45725" marR="91450" marL="91450">
                    <a:lnT cap="flat" cmpd="sng" w="12700">
                      <a:solidFill>
                        <a:schemeClr val="accent1"/>
                      </a:solidFill>
                      <a:prstDash val="solid"/>
                      <a:round/>
                      <a:headEnd len="sm" w="sm" type="none"/>
                      <a:tailEnd len="sm" w="sm" type="none"/>
                    </a:lnT>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30" name="Google Shape;330;g3ca174f6f21_0_90"/>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u="none" cap="none" strike="noStrike">
                          <a:solidFill>
                            <a:schemeClr val="dk1"/>
                          </a:solidFill>
                          <a:latin typeface="Arial"/>
                          <a:ea typeface="Arial"/>
                          <a:cs typeface="Arial"/>
                          <a:sym typeface="Arial"/>
                        </a:rPr>
                        <a:t>(</a:t>
                      </a:r>
                      <a:r>
                        <a:rPr b="0" lang="en-US" sz="1600">
                          <a:solidFill>
                            <a:schemeClr val="dk1"/>
                          </a:solidFill>
                          <a:latin typeface="Arial"/>
                          <a:ea typeface="Arial"/>
                          <a:cs typeface="Arial"/>
                          <a:sym typeface="Arial"/>
                        </a:rPr>
                        <a:t>Knowledge Check Module #2) </a:t>
                      </a:r>
                      <a:r>
                        <a:rPr b="0" lang="en-US" sz="1500" u="none" cap="none" strike="noStrike">
                          <a:solidFill>
                            <a:schemeClr val="dk1"/>
                          </a:solidFill>
                          <a:latin typeface="Arial"/>
                          <a:ea typeface="Arial"/>
                          <a:cs typeface="Arial"/>
                          <a:sym typeface="Arial"/>
                        </a:rPr>
                        <a:t>Which action best reflects a trauma-informed approach?</a:t>
                      </a:r>
                      <a:endParaRPr b="0" sz="15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31" name="Google Shape;331;g3ca174f6f21_0_90"/>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3"/>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32" name="Google Shape;332;g3ca174f6f21_0_90"/>
          <p:cNvGraphicFramePr/>
          <p:nvPr/>
        </p:nvGraphicFramePr>
        <p:xfrm>
          <a:off x="4079764" y="5983379"/>
          <a:ext cx="3000000" cy="3000000"/>
        </p:xfrm>
        <a:graphic>
          <a:graphicData uri="http://schemas.openxmlformats.org/drawingml/2006/table">
            <a:tbl>
              <a:tblPr bandRow="1" firstRow="1">
                <a:noFill/>
                <a:tableStyleId>{BB7C54E7-8082-4328-8E04-063F9CD37668}</a:tableStyleId>
              </a:tblPr>
              <a:tblGrid>
                <a:gridCol w="8128000"/>
              </a:tblGrid>
              <a:tr h="10513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Multiple Choice interaction</a:t>
                      </a:r>
                      <a:endParaRPr b="0"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Correct/incorrect feedback given</a:t>
                      </a:r>
                      <a:endParaRPr b="0" sz="1300">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33" name="Google Shape;333;g3ca174f6f21_0_90" title="Screenshot (155).png"/>
          <p:cNvPicPr preferRelativeResize="0"/>
          <p:nvPr/>
        </p:nvPicPr>
        <p:blipFill>
          <a:blip r:embed="rId3">
            <a:alphaModFix/>
          </a:blip>
          <a:stretch>
            <a:fillRect/>
          </a:stretch>
        </p:blipFill>
        <p:spPr>
          <a:xfrm>
            <a:off x="4848538" y="733600"/>
            <a:ext cx="6590499" cy="3709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aphicFrame>
        <p:nvGraphicFramePr>
          <p:cNvPr id="339" name="Google Shape;339;g3ca174f6f21_0_98"/>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#2: Responding with Trauma Informed Practices</a:t>
                      </a:r>
                      <a:endParaRPr sz="1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Responding with Trauma Informed Practices</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12b/Responding with Trauma Informed Practices</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a:latin typeface="Arial"/>
                          <a:ea typeface="Arial"/>
                          <a:cs typeface="Arial"/>
                          <a:sym typeface="Arial"/>
                        </a:rPr>
                        <a:t>This slide will automatically jump to the next slide when the user clicks continue on the correct feedback.</a:t>
                      </a:r>
                      <a:endParaRPr sz="1800">
                        <a:latin typeface="Arial"/>
                        <a:ea typeface="Arial"/>
                        <a:cs typeface="Arial"/>
                        <a:sym typeface="Arial"/>
                      </a:endParaRPr>
                    </a:p>
                  </a:txBody>
                  <a:tcPr marT="45725" marB="45725" marR="91450" marL="91450">
                    <a:lnT cap="flat" cmpd="sng" w="12700">
                      <a:solidFill>
                        <a:schemeClr val="accent1"/>
                      </a:solidFill>
                      <a:prstDash val="solid"/>
                      <a:round/>
                      <a:headEnd len="sm" w="sm" type="none"/>
                      <a:tailEnd len="sm" w="sm" type="none"/>
                    </a:lnT>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40" name="Google Shape;340;g3ca174f6f21_0_98"/>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endParaRPr b="0" sz="12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41" name="Google Shape;341;g3ca174f6f21_0_98"/>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4"/>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42" name="Google Shape;342;g3ca174f6f21_0_98"/>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43" name="Google Shape;343;g3ca174f6f21_0_98" title="Screenshot (156).png"/>
          <p:cNvPicPr preferRelativeResize="0"/>
          <p:nvPr/>
        </p:nvPicPr>
        <p:blipFill>
          <a:blip r:embed="rId3">
            <a:alphaModFix/>
          </a:blip>
          <a:stretch>
            <a:fillRect/>
          </a:stretch>
        </p:blipFill>
        <p:spPr>
          <a:xfrm>
            <a:off x="4967700" y="734700"/>
            <a:ext cx="6569475" cy="3707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aphicFrame>
        <p:nvGraphicFramePr>
          <p:cNvPr id="349" name="Google Shape;349;g3ca174f6f21_0_106"/>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74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654900">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#3: Active Listening and Empathy</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1236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82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13</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A</a:t>
                      </a:r>
                      <a:r>
                        <a:rPr lang="en-US" sz="1800">
                          <a:latin typeface="Arial"/>
                          <a:ea typeface="Arial"/>
                          <a:cs typeface="Arial"/>
                          <a:sym typeface="Arial"/>
                        </a:rPr>
                        <a:t>ctive Listening and Empathy</a:t>
                      </a:r>
                      <a:endParaRPr sz="1800">
                        <a:latin typeface="Arial"/>
                        <a:ea typeface="Arial"/>
                        <a:cs typeface="Arial"/>
                        <a:sym typeface="Arial"/>
                      </a:endParaRPr>
                    </a:p>
                  </a:txBody>
                  <a:tcPr marT="45725" marB="45725" marR="91450" marL="91450">
                    <a:solidFill>
                      <a:schemeClr val="lt1"/>
                    </a:solidFill>
                  </a:tcPr>
                </a:tc>
                <a:tc hMerge="1"/>
              </a:tr>
              <a:tr h="12164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2 (slide 7)</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tc>
                <a:tc hMerge="1"/>
              </a:tr>
              <a:tr h="2292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50" name="Google Shape;350;g3ca174f6f21_0_106"/>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u="none" cap="none" strike="noStrike">
                          <a:solidFill>
                            <a:schemeClr val="dk1"/>
                          </a:solidFill>
                        </a:rPr>
                        <a:t>Module 3: Active Listening and Empathy</a:t>
                      </a:r>
                      <a:endParaRPr b="0" sz="16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51" name="Google Shape;351;g3ca174f6f21_0_106"/>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5"/>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52" name="Google Shape;352;g3ca174f6f21_0_106"/>
          <p:cNvGraphicFramePr/>
          <p:nvPr/>
        </p:nvGraphicFramePr>
        <p:xfrm>
          <a:off x="4079764" y="5983379"/>
          <a:ext cx="3000000" cy="3000000"/>
        </p:xfrm>
        <a:graphic>
          <a:graphicData uri="http://schemas.openxmlformats.org/drawingml/2006/table">
            <a:tbl>
              <a:tblPr bandRow="1" firstRow="1">
                <a:noFill/>
                <a:tableStyleId>{BB7C54E7-8082-4328-8E04-063F9CD37668}</a:tableStyleId>
              </a:tblPr>
              <a:tblGrid>
                <a:gridCol w="8128000"/>
              </a:tblGrid>
              <a:tr h="9607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53" name="Google Shape;353;g3ca174f6f21_0_106" title="Screenshot (157).png"/>
          <p:cNvPicPr preferRelativeResize="0"/>
          <p:nvPr/>
        </p:nvPicPr>
        <p:blipFill>
          <a:blip r:embed="rId3">
            <a:alphaModFix/>
          </a:blip>
          <a:stretch>
            <a:fillRect/>
          </a:stretch>
        </p:blipFill>
        <p:spPr>
          <a:xfrm>
            <a:off x="4976700" y="721476"/>
            <a:ext cx="6742683" cy="3721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graphicFrame>
        <p:nvGraphicFramePr>
          <p:cNvPr id="359" name="Google Shape;359;g3ca174f6f21_0_114"/>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74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654900">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#3: Active Listening and Empathy</a:t>
                      </a:r>
                      <a:endParaRPr sz="1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1236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82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14</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A</a:t>
                      </a:r>
                      <a:r>
                        <a:rPr lang="en-US" sz="1800">
                          <a:latin typeface="Arial"/>
                          <a:ea typeface="Arial"/>
                          <a:cs typeface="Arial"/>
                          <a:sym typeface="Arial"/>
                        </a:rPr>
                        <a:t>ctive Listening and Empathy</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2164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Video automatically begins and moves to the next slide when it finishes.</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292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60" name="Google Shape;360;g3ca174f6f21_0_114"/>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endParaRPr b="0" sz="12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61" name="Google Shape;361;g3ca174f6f21_0_114"/>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6"/>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200">
                          <a:solidFill>
                            <a:srgbClr val="000000"/>
                          </a:solidFill>
                          <a:latin typeface="Arial"/>
                          <a:ea typeface="Arial"/>
                          <a:cs typeface="Arial"/>
                          <a:sym typeface="Arial"/>
                          <a:extLst>
                            <a:ext uri="http://customooxmlschemas.google.com/">
                              <go:slidesCustomData xmlns:go="http://customooxmlschemas.google.com/" textRoundtripDataId="17"/>
                            </a:ext>
                          </a:extLst>
                        </a:rPr>
                        <a:t>Narration (Script in Comment):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62" name="Google Shape;362;g3ca174f6f21_0_114"/>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30 second video </a:t>
                      </a:r>
                      <a:r>
                        <a:rPr b="0" lang="en-US" sz="1300">
                          <a:solidFill>
                            <a:schemeClr val="dk1"/>
                          </a:solidFill>
                          <a:latin typeface="Arial"/>
                          <a:ea typeface="Arial"/>
                          <a:cs typeface="Arial"/>
                          <a:sym typeface="Arial"/>
                        </a:rPr>
                        <a:t>giving</a:t>
                      </a:r>
                      <a:r>
                        <a:rPr b="0" lang="en-US" sz="1300">
                          <a:solidFill>
                            <a:schemeClr val="dk1"/>
                          </a:solidFill>
                          <a:latin typeface="Arial"/>
                          <a:ea typeface="Arial"/>
                          <a:cs typeface="Arial"/>
                          <a:sym typeface="Arial"/>
                        </a:rPr>
                        <a:t> context to Module 3.</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63" name="Google Shape;363;g3ca174f6f21_0_114" title="Screenshot (158).png"/>
          <p:cNvPicPr preferRelativeResize="0"/>
          <p:nvPr/>
        </p:nvPicPr>
        <p:blipFill>
          <a:blip r:embed="rId4">
            <a:alphaModFix/>
          </a:blip>
          <a:stretch>
            <a:fillRect/>
          </a:stretch>
        </p:blipFill>
        <p:spPr>
          <a:xfrm>
            <a:off x="4839376" y="666125"/>
            <a:ext cx="6608801" cy="3762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aphicFrame>
        <p:nvGraphicFramePr>
          <p:cNvPr id="369" name="Google Shape;369;g3ca174f6f21_0_128"/>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74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654900">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#3: Active Listening and Empathy</a:t>
                      </a:r>
                      <a:endParaRPr sz="1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1236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82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15a</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A</a:t>
                      </a:r>
                      <a:r>
                        <a:rPr lang="en-US" sz="1800">
                          <a:latin typeface="Arial"/>
                          <a:ea typeface="Arial"/>
                          <a:cs typeface="Arial"/>
                          <a:sym typeface="Arial"/>
                        </a:rPr>
                        <a:t>ctive Listening and Empathy</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2164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2 (slide 7)</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292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70" name="Google Shape;370;g3ca174f6f21_0_128"/>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u="none" cap="none" strike="noStrike">
                          <a:solidFill>
                            <a:schemeClr val="dk1"/>
                          </a:solidFill>
                          <a:latin typeface="Arial"/>
                          <a:ea typeface="Arial"/>
                          <a:cs typeface="Arial"/>
                          <a:sym typeface="Arial"/>
                        </a:rPr>
                        <a:t>Body Language Cues</a:t>
                      </a:r>
                      <a:endParaRPr b="0" sz="16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71" name="Google Shape;371;g3ca174f6f21_0_128"/>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3056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8"/>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300">
                          <a:solidFill>
                            <a:srgbClr val="000000"/>
                          </a:solidFill>
                          <a:latin typeface="Arial"/>
                          <a:ea typeface="Arial"/>
                          <a:cs typeface="Arial"/>
                          <a:sym typeface="Arial"/>
                        </a:rPr>
                        <a:t> Explore each body language cue by hovering over each icon.</a:t>
                      </a:r>
                      <a:endParaRPr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72" name="Google Shape;372;g3ca174f6f21_0_128"/>
          <p:cNvGraphicFramePr/>
          <p:nvPr/>
        </p:nvGraphicFramePr>
        <p:xfrm>
          <a:off x="4079764" y="5724054"/>
          <a:ext cx="3000000" cy="3000000"/>
        </p:xfrm>
        <a:graphic>
          <a:graphicData uri="http://schemas.openxmlformats.org/drawingml/2006/table">
            <a:tbl>
              <a:tblPr bandRow="1" firstRow="1">
                <a:noFill/>
                <a:tableStyleId>{BB7C54E7-8082-4328-8E04-063F9CD37668}</a:tableStyleId>
              </a:tblPr>
              <a:tblGrid>
                <a:gridCol w="8128000"/>
              </a:tblGrid>
              <a:tr h="12201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Hover and reveal activity. Transparent (60%) rectangle fades in. Then icons with titles fade in 1 second later. </a:t>
                      </a:r>
                      <a:endParaRPr b="0"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Audio narration will automatically begin when the icon is hovered over and corresponding text is audible.</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73" name="Google Shape;373;g3ca174f6f21_0_128" title="Screenshot (159).png"/>
          <p:cNvPicPr preferRelativeResize="0"/>
          <p:nvPr/>
        </p:nvPicPr>
        <p:blipFill>
          <a:blip r:embed="rId3">
            <a:alphaModFix/>
          </a:blip>
          <a:stretch>
            <a:fillRect/>
          </a:stretch>
        </p:blipFill>
        <p:spPr>
          <a:xfrm>
            <a:off x="4955050" y="697650"/>
            <a:ext cx="6542851" cy="3676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
          <p:cNvSpPr txBox="1"/>
          <p:nvPr/>
        </p:nvSpPr>
        <p:spPr>
          <a:xfrm>
            <a:off x="253534" y="202103"/>
            <a:ext cx="5203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262626"/>
                </a:solidFill>
                <a:latin typeface="Arial"/>
                <a:ea typeface="Arial"/>
                <a:cs typeface="Arial"/>
                <a:sym typeface="Arial"/>
              </a:rPr>
              <a:t>Title of Course (Arial, 40pt, Bold)</a:t>
            </a:r>
            <a:endParaRPr b="0" i="0" sz="1400" u="none" cap="none" strike="noStrike">
              <a:solidFill>
                <a:srgbClr val="000000"/>
              </a:solidFill>
              <a:latin typeface="Arial"/>
              <a:ea typeface="Arial"/>
              <a:cs typeface="Arial"/>
              <a:sym typeface="Arial"/>
            </a:endParaRPr>
          </a:p>
        </p:txBody>
      </p:sp>
      <p:sp>
        <p:nvSpPr>
          <p:cNvPr id="165" name="Google Shape;165;p2"/>
          <p:cNvSpPr txBox="1"/>
          <p:nvPr/>
        </p:nvSpPr>
        <p:spPr>
          <a:xfrm>
            <a:off x="187909" y="701378"/>
            <a:ext cx="44013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2BA78"/>
                </a:solidFill>
                <a:latin typeface="Arial"/>
                <a:ea typeface="Arial"/>
                <a:cs typeface="Arial"/>
                <a:sym typeface="Arial"/>
              </a:rPr>
              <a:t>This is the sub-heading (Arial, 20, normal)</a:t>
            </a:r>
            <a:endParaRPr b="0" i="0" sz="1400" u="none" cap="none" strike="noStrike">
              <a:solidFill>
                <a:srgbClr val="42BA78"/>
              </a:solidFill>
              <a:latin typeface="Arial"/>
              <a:ea typeface="Arial"/>
              <a:cs typeface="Arial"/>
              <a:sym typeface="Arial"/>
            </a:endParaRPr>
          </a:p>
        </p:txBody>
      </p:sp>
      <p:sp>
        <p:nvSpPr>
          <p:cNvPr id="166" name="Google Shape;166;p2"/>
          <p:cNvSpPr txBox="1"/>
          <p:nvPr/>
        </p:nvSpPr>
        <p:spPr>
          <a:xfrm>
            <a:off x="202050" y="1170049"/>
            <a:ext cx="4721400" cy="2341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rgbClr val="262626"/>
                </a:solidFill>
                <a:latin typeface="Arial"/>
                <a:ea typeface="Arial"/>
                <a:cs typeface="Arial"/>
                <a:sym typeface="Arial"/>
              </a:rPr>
              <a:t>Here is some paragraph text (Arial, 16, normal).</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dk1"/>
                </a:solidFill>
                <a:latin typeface="Arial"/>
                <a:ea typeface="Arial"/>
                <a:cs typeface="Arial"/>
                <a:sym typeface="Arial"/>
              </a:rPr>
              <a:t>Youth Wellness and Mental Health for the Mentor Vermont Program.</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rgbClr val="262626"/>
                </a:solidFill>
                <a:latin typeface="Arial"/>
                <a:ea typeface="Arial"/>
                <a:cs typeface="Arial"/>
                <a:sym typeface="Arial"/>
              </a:rPr>
              <a:t>Also use this for:</a:t>
            </a:r>
            <a:endParaRPr b="1"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rgbClr val="262626"/>
                </a:solidFill>
                <a:latin typeface="Arial"/>
                <a:ea typeface="Arial"/>
                <a:cs typeface="Arial"/>
                <a:sym typeface="Arial"/>
              </a:rPr>
              <a:t>Callouts (Bold)</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rgbClr val="262626"/>
                </a:solidFill>
                <a:latin typeface="Arial"/>
                <a:ea typeface="Arial"/>
                <a:cs typeface="Arial"/>
                <a:sym typeface="Arial"/>
              </a:rPr>
              <a:t>Button Text</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rgbClr val="262626"/>
                </a:solidFill>
                <a:latin typeface="Arial"/>
                <a:ea typeface="Arial"/>
                <a:cs typeface="Arial"/>
                <a:sym typeface="Arial"/>
              </a:rPr>
              <a:t>Speech bubbles</a:t>
            </a:r>
            <a:endParaRPr b="0" i="0" sz="1300" u="none" cap="none" strike="noStrike">
              <a:solidFill>
                <a:srgbClr val="262626"/>
              </a:solidFill>
              <a:latin typeface="Arial"/>
              <a:ea typeface="Arial"/>
              <a:cs typeface="Arial"/>
              <a:sym typeface="Arial"/>
            </a:endParaRPr>
          </a:p>
        </p:txBody>
      </p:sp>
      <p:sp>
        <p:nvSpPr>
          <p:cNvPr id="167" name="Google Shape;167;p2"/>
          <p:cNvSpPr txBox="1"/>
          <p:nvPr/>
        </p:nvSpPr>
        <p:spPr>
          <a:xfrm>
            <a:off x="242973" y="3705993"/>
            <a:ext cx="350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Color Palette</a:t>
            </a:r>
            <a:endParaRPr b="0" i="0" sz="1400" u="none" cap="none" strike="noStrike">
              <a:solidFill>
                <a:srgbClr val="000000"/>
              </a:solidFill>
              <a:latin typeface="Arial"/>
              <a:ea typeface="Arial"/>
              <a:cs typeface="Arial"/>
              <a:sym typeface="Arial"/>
            </a:endParaRPr>
          </a:p>
        </p:txBody>
      </p:sp>
      <p:grpSp>
        <p:nvGrpSpPr>
          <p:cNvPr id="168" name="Google Shape;168;p2"/>
          <p:cNvGrpSpPr/>
          <p:nvPr/>
        </p:nvGrpSpPr>
        <p:grpSpPr>
          <a:xfrm>
            <a:off x="202054" y="4066561"/>
            <a:ext cx="3929775" cy="771576"/>
            <a:chOff x="260667" y="4750249"/>
            <a:chExt cx="3929775" cy="771576"/>
          </a:xfrm>
        </p:grpSpPr>
        <p:sp>
          <p:nvSpPr>
            <p:cNvPr id="169" name="Google Shape;169;p2"/>
            <p:cNvSpPr/>
            <p:nvPr/>
          </p:nvSpPr>
          <p:spPr>
            <a:xfrm>
              <a:off x="260667" y="4764325"/>
              <a:ext cx="815100" cy="757500"/>
            </a:xfrm>
            <a:prstGeom prst="roundRect">
              <a:avLst>
                <a:gd fmla="val 16667" name="adj"/>
              </a:avLst>
            </a:prstGeom>
            <a:solidFill>
              <a:srgbClr val="0D5F9A"/>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2"/>
            <p:cNvSpPr/>
            <p:nvPr/>
          </p:nvSpPr>
          <p:spPr>
            <a:xfrm>
              <a:off x="1298892" y="4764325"/>
              <a:ext cx="815100" cy="757500"/>
            </a:xfrm>
            <a:prstGeom prst="roundRect">
              <a:avLst>
                <a:gd fmla="val 16667" name="adj"/>
              </a:avLst>
            </a:prstGeom>
            <a:solidFill>
              <a:srgbClr val="D81D1D"/>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2"/>
            <p:cNvSpPr/>
            <p:nvPr/>
          </p:nvSpPr>
          <p:spPr>
            <a:xfrm>
              <a:off x="3375342" y="4764325"/>
              <a:ext cx="815100" cy="757500"/>
            </a:xfrm>
            <a:prstGeom prst="roundRect">
              <a:avLst>
                <a:gd fmla="val 16667" name="adj"/>
              </a:avLst>
            </a:prstGeom>
            <a:solidFill>
              <a:srgbClr val="33C1B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2"/>
            <p:cNvSpPr/>
            <p:nvPr/>
          </p:nvSpPr>
          <p:spPr>
            <a:xfrm>
              <a:off x="2337117" y="4750249"/>
              <a:ext cx="815100" cy="757500"/>
            </a:xfrm>
            <a:prstGeom prst="roundRect">
              <a:avLst>
                <a:gd fmla="val 16667" name="adj"/>
              </a:avLst>
            </a:prstGeom>
            <a:solidFill>
              <a:srgbClr val="FFAD2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73" name="Google Shape;173;p2"/>
          <p:cNvSpPr txBox="1"/>
          <p:nvPr/>
        </p:nvSpPr>
        <p:spPr>
          <a:xfrm>
            <a:off x="6865696" y="132275"/>
            <a:ext cx="2595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2200" u="none" cap="none" strike="noStrike">
                <a:solidFill>
                  <a:schemeClr val="dk1"/>
                </a:solidFill>
                <a:latin typeface="Arial"/>
                <a:ea typeface="Arial"/>
                <a:cs typeface="Arial"/>
                <a:sym typeface="Arial"/>
              </a:rPr>
              <a:t>Icons</a:t>
            </a:r>
            <a:endParaRPr b="0" i="0" sz="1800" u="none" cap="none" strike="noStrike">
              <a:solidFill>
                <a:srgbClr val="000000"/>
              </a:solidFill>
              <a:latin typeface="Arial"/>
              <a:ea typeface="Arial"/>
              <a:cs typeface="Arial"/>
              <a:sym typeface="Arial"/>
            </a:endParaRPr>
          </a:p>
        </p:txBody>
      </p:sp>
      <p:sp>
        <p:nvSpPr>
          <p:cNvPr id="174" name="Google Shape;174;p2"/>
          <p:cNvSpPr txBox="1"/>
          <p:nvPr/>
        </p:nvSpPr>
        <p:spPr>
          <a:xfrm>
            <a:off x="5329948" y="3244360"/>
            <a:ext cx="2517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Buttons </a:t>
            </a:r>
            <a:endParaRPr b="0" i="0" sz="1400" u="none" cap="none" strike="noStrike">
              <a:solidFill>
                <a:srgbClr val="000000"/>
              </a:solidFill>
              <a:latin typeface="Arial"/>
              <a:ea typeface="Arial"/>
              <a:cs typeface="Arial"/>
              <a:sym typeface="Arial"/>
            </a:endParaRPr>
          </a:p>
        </p:txBody>
      </p:sp>
      <p:sp>
        <p:nvSpPr>
          <p:cNvPr id="175" name="Google Shape;175;p2"/>
          <p:cNvSpPr txBox="1"/>
          <p:nvPr/>
        </p:nvSpPr>
        <p:spPr>
          <a:xfrm>
            <a:off x="356646" y="5309060"/>
            <a:ext cx="1173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Logo</a:t>
            </a:r>
            <a:endParaRPr b="0" i="0" sz="1400" u="none" cap="none" strike="noStrike">
              <a:solidFill>
                <a:srgbClr val="000000"/>
              </a:solidFill>
              <a:latin typeface="Arial"/>
              <a:ea typeface="Arial"/>
              <a:cs typeface="Arial"/>
              <a:sym typeface="Arial"/>
            </a:endParaRPr>
          </a:p>
        </p:txBody>
      </p:sp>
      <p:sp>
        <p:nvSpPr>
          <p:cNvPr id="176" name="Google Shape;176;p2"/>
          <p:cNvSpPr txBox="1"/>
          <p:nvPr/>
        </p:nvSpPr>
        <p:spPr>
          <a:xfrm>
            <a:off x="8207399" y="3131850"/>
            <a:ext cx="14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2000" u="none" cap="none" strike="noStrike">
                <a:solidFill>
                  <a:schemeClr val="dk1"/>
                </a:solidFill>
                <a:latin typeface="Arial"/>
                <a:ea typeface="Arial"/>
                <a:cs typeface="Arial"/>
                <a:sym typeface="Arial"/>
              </a:rPr>
              <a:t>Callouts</a:t>
            </a:r>
            <a:endParaRPr b="0" i="0" sz="1600" u="none" cap="none" strike="noStrike">
              <a:solidFill>
                <a:srgbClr val="000000"/>
              </a:solidFill>
              <a:latin typeface="Arial"/>
              <a:ea typeface="Arial"/>
              <a:cs typeface="Arial"/>
              <a:sym typeface="Arial"/>
            </a:endParaRPr>
          </a:p>
        </p:txBody>
      </p:sp>
      <p:grpSp>
        <p:nvGrpSpPr>
          <p:cNvPr id="177" name="Google Shape;177;p2"/>
          <p:cNvGrpSpPr/>
          <p:nvPr/>
        </p:nvGrpSpPr>
        <p:grpSpPr>
          <a:xfrm flipH="1" rot="10800000">
            <a:off x="5205824" y="2823279"/>
            <a:ext cx="6456349" cy="82452"/>
            <a:chOff x="8026110" y="2047845"/>
            <a:chExt cx="4677497" cy="59700"/>
          </a:xfrm>
        </p:grpSpPr>
        <p:cxnSp>
          <p:nvCxnSpPr>
            <p:cNvPr id="178" name="Google Shape;178;p2"/>
            <p:cNvCxnSpPr/>
            <p:nvPr/>
          </p:nvCxnSpPr>
          <p:spPr>
            <a:xfrm>
              <a:off x="8041607" y="2085207"/>
              <a:ext cx="4662000" cy="15300"/>
            </a:xfrm>
            <a:prstGeom prst="straightConnector1">
              <a:avLst/>
            </a:prstGeom>
            <a:noFill/>
            <a:ln cap="flat" cmpd="sng" w="13150">
              <a:solidFill>
                <a:srgbClr val="0A5F99"/>
              </a:solidFill>
              <a:prstDash val="solid"/>
              <a:miter lim="800000"/>
              <a:headEnd len="sm" w="sm" type="none"/>
              <a:tailEnd len="sm" w="sm" type="none"/>
            </a:ln>
          </p:spPr>
        </p:cxnSp>
        <p:sp>
          <p:nvSpPr>
            <p:cNvPr id="179" name="Google Shape;179;p2"/>
            <p:cNvSpPr/>
            <p:nvPr/>
          </p:nvSpPr>
          <p:spPr>
            <a:xfrm>
              <a:off x="8026110" y="2047845"/>
              <a:ext cx="59700" cy="59700"/>
            </a:xfrm>
            <a:prstGeom prst="ellipse">
              <a:avLst/>
            </a:prstGeom>
            <a:solidFill>
              <a:srgbClr val="7F7F7F"/>
            </a:solidFill>
            <a:ln cap="flat" cmpd="sng" w="17550">
              <a:solidFill>
                <a:srgbClr val="0A5F99"/>
              </a:solidFill>
              <a:prstDash val="solid"/>
              <a:miter lim="800000"/>
              <a:headEnd len="sm" w="sm" type="none"/>
              <a:tailEnd len="sm" w="sm" type="none"/>
            </a:ln>
          </p:spPr>
          <p:txBody>
            <a:bodyPr anchorCtr="0" anchor="ctr" bIns="63075" lIns="126225" spcFirstLastPara="1" rIns="126225" wrap="square" tIns="63075">
              <a:noAutofit/>
            </a:bodyPr>
            <a:lstStyle/>
            <a:p>
              <a:pPr indent="0" lvl="0" marL="0" marR="0" rtl="0" algn="ctr">
                <a:lnSpc>
                  <a:spcPct val="100000"/>
                </a:lnSpc>
                <a:spcBef>
                  <a:spcPts val="0"/>
                </a:spcBef>
                <a:spcAft>
                  <a:spcPts val="0"/>
                </a:spcAft>
                <a:buClr>
                  <a:srgbClr val="000000"/>
                </a:buClr>
                <a:buSzPts val="2485"/>
                <a:buFont typeface="Arial"/>
                <a:buNone/>
              </a:pPr>
              <a:r>
                <a:t/>
              </a:r>
              <a:endParaRPr b="0" i="0" sz="2484" u="none" cap="none" strike="noStrike">
                <a:solidFill>
                  <a:schemeClr val="lt1"/>
                </a:solidFill>
                <a:latin typeface="Calibri"/>
                <a:ea typeface="Calibri"/>
                <a:cs typeface="Calibri"/>
                <a:sym typeface="Calibri"/>
              </a:endParaRPr>
            </a:p>
          </p:txBody>
        </p:sp>
      </p:grpSp>
      <p:grpSp>
        <p:nvGrpSpPr>
          <p:cNvPr id="180" name="Google Shape;180;p2"/>
          <p:cNvGrpSpPr/>
          <p:nvPr/>
        </p:nvGrpSpPr>
        <p:grpSpPr>
          <a:xfrm flipH="1">
            <a:off x="7986095" y="2926981"/>
            <a:ext cx="82449" cy="3988155"/>
            <a:chOff x="8041592" y="3414497"/>
            <a:chExt cx="73800" cy="3569777"/>
          </a:xfrm>
        </p:grpSpPr>
        <p:cxnSp>
          <p:nvCxnSpPr>
            <p:cNvPr id="181" name="Google Shape;181;p2"/>
            <p:cNvCxnSpPr/>
            <p:nvPr/>
          </p:nvCxnSpPr>
          <p:spPr>
            <a:xfrm rot="10800000">
              <a:off x="8078539" y="3483274"/>
              <a:ext cx="7200" cy="3501000"/>
            </a:xfrm>
            <a:prstGeom prst="straightConnector1">
              <a:avLst/>
            </a:prstGeom>
            <a:noFill/>
            <a:ln cap="flat" cmpd="sng" w="10650">
              <a:solidFill>
                <a:srgbClr val="0A5F99"/>
              </a:solidFill>
              <a:prstDash val="solid"/>
              <a:miter lim="800000"/>
              <a:headEnd len="sm" w="sm" type="none"/>
              <a:tailEnd len="sm" w="sm" type="none"/>
            </a:ln>
          </p:spPr>
        </p:cxnSp>
        <p:sp>
          <p:nvSpPr>
            <p:cNvPr id="182" name="Google Shape;182;p2"/>
            <p:cNvSpPr/>
            <p:nvPr/>
          </p:nvSpPr>
          <p:spPr>
            <a:xfrm>
              <a:off x="8041592" y="3414497"/>
              <a:ext cx="73800" cy="73800"/>
            </a:xfrm>
            <a:prstGeom prst="ellipse">
              <a:avLst/>
            </a:prstGeom>
            <a:solidFill>
              <a:srgbClr val="7F7F7F"/>
            </a:solidFill>
            <a:ln cap="flat" cmpd="sng" w="14200">
              <a:solidFill>
                <a:srgbClr val="0A5F99"/>
              </a:solidFill>
              <a:prstDash val="solid"/>
              <a:miter lim="800000"/>
              <a:headEnd len="sm" w="sm" type="none"/>
              <a:tailEnd len="sm" w="sm" type="none"/>
            </a:ln>
          </p:spPr>
          <p:txBody>
            <a:bodyPr anchorCtr="0" anchor="ctr" bIns="51050" lIns="102150" spcFirstLastPara="1" rIns="102150" wrap="square" tIns="51050">
              <a:noAutofit/>
            </a:bodyPr>
            <a:lstStyle/>
            <a:p>
              <a:pPr indent="0" lvl="0" marL="0" marR="0" rtl="0" algn="ctr">
                <a:lnSpc>
                  <a:spcPct val="100000"/>
                </a:lnSpc>
                <a:spcBef>
                  <a:spcPts val="0"/>
                </a:spcBef>
                <a:spcAft>
                  <a:spcPts val="0"/>
                </a:spcAft>
                <a:buClr>
                  <a:srgbClr val="000000"/>
                </a:buClr>
                <a:buSzPts val="2011"/>
                <a:buFont typeface="Arial"/>
                <a:buNone/>
              </a:pPr>
              <a:r>
                <a:t/>
              </a:r>
              <a:endParaRPr b="0" i="0" sz="2010" u="none" cap="none" strike="noStrike">
                <a:solidFill>
                  <a:schemeClr val="lt1"/>
                </a:solidFill>
                <a:latin typeface="Calibri"/>
                <a:ea typeface="Calibri"/>
                <a:cs typeface="Calibri"/>
                <a:sym typeface="Calibri"/>
              </a:endParaRPr>
            </a:p>
          </p:txBody>
        </p:sp>
      </p:grpSp>
      <p:grpSp>
        <p:nvGrpSpPr>
          <p:cNvPr id="183" name="Google Shape;183;p2"/>
          <p:cNvGrpSpPr/>
          <p:nvPr/>
        </p:nvGrpSpPr>
        <p:grpSpPr>
          <a:xfrm flipH="1" rot="5400000">
            <a:off x="1952841" y="1560356"/>
            <a:ext cx="82449" cy="3988155"/>
            <a:chOff x="8041592" y="3414497"/>
            <a:chExt cx="73800" cy="3569777"/>
          </a:xfrm>
        </p:grpSpPr>
        <p:cxnSp>
          <p:nvCxnSpPr>
            <p:cNvPr id="184" name="Google Shape;184;p2"/>
            <p:cNvCxnSpPr/>
            <p:nvPr/>
          </p:nvCxnSpPr>
          <p:spPr>
            <a:xfrm rot="10800000">
              <a:off x="8078539" y="3483274"/>
              <a:ext cx="7200" cy="3501000"/>
            </a:xfrm>
            <a:prstGeom prst="straightConnector1">
              <a:avLst/>
            </a:prstGeom>
            <a:noFill/>
            <a:ln cap="flat" cmpd="sng" w="10650">
              <a:solidFill>
                <a:srgbClr val="0A5F99"/>
              </a:solidFill>
              <a:prstDash val="solid"/>
              <a:miter lim="800000"/>
              <a:headEnd len="sm" w="sm" type="none"/>
              <a:tailEnd len="sm" w="sm" type="none"/>
            </a:ln>
          </p:spPr>
        </p:cxnSp>
        <p:sp>
          <p:nvSpPr>
            <p:cNvPr id="185" name="Google Shape;185;p2"/>
            <p:cNvSpPr/>
            <p:nvPr/>
          </p:nvSpPr>
          <p:spPr>
            <a:xfrm>
              <a:off x="8041592" y="3414497"/>
              <a:ext cx="73800" cy="73800"/>
            </a:xfrm>
            <a:prstGeom prst="ellipse">
              <a:avLst/>
            </a:prstGeom>
            <a:solidFill>
              <a:srgbClr val="7F7F7F"/>
            </a:solidFill>
            <a:ln cap="flat" cmpd="sng" w="14200">
              <a:solidFill>
                <a:srgbClr val="0A5F99"/>
              </a:solidFill>
              <a:prstDash val="solid"/>
              <a:miter lim="800000"/>
              <a:headEnd len="sm" w="sm" type="none"/>
              <a:tailEnd len="sm" w="sm" type="none"/>
            </a:ln>
          </p:spPr>
          <p:txBody>
            <a:bodyPr anchorCtr="0" anchor="ctr" bIns="51050" lIns="102150" spcFirstLastPara="1" rIns="102150" wrap="square" tIns="51050">
              <a:noAutofit/>
            </a:bodyPr>
            <a:lstStyle/>
            <a:p>
              <a:pPr indent="0" lvl="0" marL="0" marR="0" rtl="0" algn="ctr">
                <a:lnSpc>
                  <a:spcPct val="100000"/>
                </a:lnSpc>
                <a:spcBef>
                  <a:spcPts val="0"/>
                </a:spcBef>
                <a:spcAft>
                  <a:spcPts val="0"/>
                </a:spcAft>
                <a:buClr>
                  <a:srgbClr val="000000"/>
                </a:buClr>
                <a:buSzPts val="2011"/>
                <a:buFont typeface="Arial"/>
                <a:buNone/>
              </a:pPr>
              <a:r>
                <a:t/>
              </a:r>
              <a:endParaRPr b="0" i="0" sz="2010" u="none" cap="none" strike="noStrike">
                <a:solidFill>
                  <a:schemeClr val="lt1"/>
                </a:solidFill>
                <a:latin typeface="Calibri"/>
                <a:ea typeface="Calibri"/>
                <a:cs typeface="Calibri"/>
                <a:sym typeface="Calibri"/>
              </a:endParaRPr>
            </a:p>
          </p:txBody>
        </p:sp>
      </p:grpSp>
      <p:pic>
        <p:nvPicPr>
          <p:cNvPr id="186" name="Google Shape;186;p2" title="Screenshot (66).png"/>
          <p:cNvPicPr preferRelativeResize="0"/>
          <p:nvPr/>
        </p:nvPicPr>
        <p:blipFill rotWithShape="1">
          <a:blip r:embed="rId3">
            <a:alphaModFix/>
          </a:blip>
          <a:srcRect b="0" l="0" r="0" t="0"/>
          <a:stretch/>
        </p:blipFill>
        <p:spPr>
          <a:xfrm>
            <a:off x="6255025" y="568551"/>
            <a:ext cx="1495200" cy="797930"/>
          </a:xfrm>
          <a:prstGeom prst="rect">
            <a:avLst/>
          </a:prstGeom>
          <a:noFill/>
          <a:ln>
            <a:noFill/>
          </a:ln>
        </p:spPr>
      </p:pic>
      <p:pic>
        <p:nvPicPr>
          <p:cNvPr id="187" name="Google Shape;187;p2" title="Home button.png"/>
          <p:cNvPicPr preferRelativeResize="0"/>
          <p:nvPr/>
        </p:nvPicPr>
        <p:blipFill rotWithShape="1">
          <a:blip r:embed="rId4">
            <a:alphaModFix/>
          </a:blip>
          <a:srcRect b="0" l="0" r="0" t="0"/>
          <a:stretch/>
        </p:blipFill>
        <p:spPr>
          <a:xfrm>
            <a:off x="5293200" y="467500"/>
            <a:ext cx="868500" cy="806458"/>
          </a:xfrm>
          <a:prstGeom prst="rect">
            <a:avLst/>
          </a:prstGeom>
          <a:noFill/>
          <a:ln>
            <a:noFill/>
          </a:ln>
        </p:spPr>
      </p:pic>
      <p:pic>
        <p:nvPicPr>
          <p:cNvPr id="188" name="Google Shape;188;p2" title="MENTOR_VT_RGB_Stacked.png"/>
          <p:cNvPicPr preferRelativeResize="0"/>
          <p:nvPr/>
        </p:nvPicPr>
        <p:blipFill rotWithShape="1">
          <a:blip r:embed="rId5">
            <a:alphaModFix/>
          </a:blip>
          <a:srcRect b="0" l="0" r="0" t="0"/>
          <a:stretch/>
        </p:blipFill>
        <p:spPr>
          <a:xfrm>
            <a:off x="1155637" y="5104175"/>
            <a:ext cx="1325324" cy="1273437"/>
          </a:xfrm>
          <a:prstGeom prst="rect">
            <a:avLst/>
          </a:prstGeom>
          <a:noFill/>
          <a:ln>
            <a:noFill/>
          </a:ln>
        </p:spPr>
      </p:pic>
      <p:sp>
        <p:nvSpPr>
          <p:cNvPr id="189" name="Google Shape;189;p2"/>
          <p:cNvSpPr txBox="1"/>
          <p:nvPr/>
        </p:nvSpPr>
        <p:spPr>
          <a:xfrm>
            <a:off x="6137357" y="1259814"/>
            <a:ext cx="1694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Arrows</a:t>
            </a:r>
            <a:endParaRPr b="0" i="0" sz="1400" u="none" cap="none" strike="noStrike">
              <a:solidFill>
                <a:schemeClr val="dk1"/>
              </a:solidFill>
              <a:latin typeface="Arial"/>
              <a:ea typeface="Arial"/>
              <a:cs typeface="Arial"/>
              <a:sym typeface="Arial"/>
            </a:endParaRPr>
          </a:p>
        </p:txBody>
      </p:sp>
      <p:pic>
        <p:nvPicPr>
          <p:cNvPr id="190" name="Google Shape;190;p2" title="Quiz icon.png"/>
          <p:cNvPicPr preferRelativeResize="0"/>
          <p:nvPr/>
        </p:nvPicPr>
        <p:blipFill rotWithShape="1">
          <a:blip r:embed="rId6">
            <a:alphaModFix/>
          </a:blip>
          <a:srcRect b="0" l="0" r="0" t="0"/>
          <a:stretch/>
        </p:blipFill>
        <p:spPr>
          <a:xfrm>
            <a:off x="8068550" y="652148"/>
            <a:ext cx="1325348" cy="797925"/>
          </a:xfrm>
          <a:prstGeom prst="rect">
            <a:avLst/>
          </a:prstGeom>
          <a:noFill/>
          <a:ln>
            <a:noFill/>
          </a:ln>
        </p:spPr>
      </p:pic>
      <p:pic>
        <p:nvPicPr>
          <p:cNvPr id="191" name="Google Shape;191;p2" title="Screenshot (92).png"/>
          <p:cNvPicPr preferRelativeResize="0"/>
          <p:nvPr/>
        </p:nvPicPr>
        <p:blipFill rotWithShape="1">
          <a:blip r:embed="rId7">
            <a:alphaModFix/>
          </a:blip>
          <a:srcRect b="0" l="6184" r="5451" t="0"/>
          <a:stretch/>
        </p:blipFill>
        <p:spPr>
          <a:xfrm>
            <a:off x="8068550" y="4909650"/>
            <a:ext cx="2444400" cy="1301125"/>
          </a:xfrm>
          <a:prstGeom prst="rect">
            <a:avLst/>
          </a:prstGeom>
          <a:noFill/>
          <a:ln>
            <a:noFill/>
          </a:ln>
        </p:spPr>
      </p:pic>
      <p:pic>
        <p:nvPicPr>
          <p:cNvPr id="192" name="Google Shape;192;p2" title="submit button.png"/>
          <p:cNvPicPr preferRelativeResize="0"/>
          <p:nvPr/>
        </p:nvPicPr>
        <p:blipFill rotWithShape="1">
          <a:blip r:embed="rId8">
            <a:alphaModFix/>
          </a:blip>
          <a:srcRect b="0" l="0" r="0" t="0"/>
          <a:stretch/>
        </p:blipFill>
        <p:spPr>
          <a:xfrm>
            <a:off x="5077575" y="3699980"/>
            <a:ext cx="1788539" cy="644400"/>
          </a:xfrm>
          <a:prstGeom prst="rect">
            <a:avLst/>
          </a:prstGeom>
          <a:noFill/>
          <a:ln>
            <a:noFill/>
          </a:ln>
        </p:spPr>
      </p:pic>
      <p:grpSp>
        <p:nvGrpSpPr>
          <p:cNvPr id="193" name="Google Shape;193;p2"/>
          <p:cNvGrpSpPr/>
          <p:nvPr/>
        </p:nvGrpSpPr>
        <p:grpSpPr>
          <a:xfrm flipH="1" rot="5400000">
            <a:off x="1725234" y="3187896"/>
            <a:ext cx="6458220" cy="82452"/>
            <a:chOff x="8026110" y="2047845"/>
            <a:chExt cx="4677497" cy="59700"/>
          </a:xfrm>
        </p:grpSpPr>
        <p:cxnSp>
          <p:nvCxnSpPr>
            <p:cNvPr id="194" name="Google Shape;194;p2"/>
            <p:cNvCxnSpPr/>
            <p:nvPr/>
          </p:nvCxnSpPr>
          <p:spPr>
            <a:xfrm>
              <a:off x="8041607" y="2085207"/>
              <a:ext cx="4662000" cy="15300"/>
            </a:xfrm>
            <a:prstGeom prst="straightConnector1">
              <a:avLst/>
            </a:prstGeom>
            <a:noFill/>
            <a:ln cap="flat" cmpd="sng" w="13150">
              <a:solidFill>
                <a:srgbClr val="0A5F99"/>
              </a:solidFill>
              <a:prstDash val="solid"/>
              <a:miter lim="800000"/>
              <a:headEnd len="sm" w="sm" type="none"/>
              <a:tailEnd len="sm" w="sm" type="none"/>
            </a:ln>
          </p:spPr>
        </p:cxnSp>
        <p:sp>
          <p:nvSpPr>
            <p:cNvPr id="195" name="Google Shape;195;p2"/>
            <p:cNvSpPr/>
            <p:nvPr/>
          </p:nvSpPr>
          <p:spPr>
            <a:xfrm>
              <a:off x="8026110" y="2047845"/>
              <a:ext cx="59700" cy="59700"/>
            </a:xfrm>
            <a:prstGeom prst="ellipse">
              <a:avLst/>
            </a:prstGeom>
            <a:solidFill>
              <a:srgbClr val="7F7F7F"/>
            </a:solidFill>
            <a:ln cap="flat" cmpd="sng" w="17550">
              <a:solidFill>
                <a:srgbClr val="0A5F99"/>
              </a:solidFill>
              <a:prstDash val="solid"/>
              <a:miter lim="800000"/>
              <a:headEnd len="sm" w="sm" type="none"/>
              <a:tailEnd len="sm" w="sm" type="none"/>
            </a:ln>
          </p:spPr>
          <p:txBody>
            <a:bodyPr anchorCtr="0" anchor="ctr" bIns="63100" lIns="126250" spcFirstLastPara="1" rIns="126250" wrap="square" tIns="63100">
              <a:noAutofit/>
            </a:bodyPr>
            <a:lstStyle/>
            <a:p>
              <a:pPr indent="0" lvl="0" marL="0" marR="0" rtl="0" algn="ctr">
                <a:lnSpc>
                  <a:spcPct val="100000"/>
                </a:lnSpc>
                <a:spcBef>
                  <a:spcPts val="0"/>
                </a:spcBef>
                <a:spcAft>
                  <a:spcPts val="0"/>
                </a:spcAft>
                <a:buClr>
                  <a:srgbClr val="000000"/>
                </a:buClr>
                <a:buSzPts val="2485"/>
                <a:buFont typeface="Arial"/>
                <a:buNone/>
              </a:pPr>
              <a:r>
                <a:t/>
              </a:r>
              <a:endParaRPr b="0" i="0" sz="2485" u="none" cap="none" strike="noStrike">
                <a:solidFill>
                  <a:schemeClr val="lt1"/>
                </a:solidFill>
                <a:latin typeface="Calibri"/>
                <a:ea typeface="Calibri"/>
                <a:cs typeface="Calibri"/>
                <a:sym typeface="Calibri"/>
              </a:endParaRPr>
            </a:p>
          </p:txBody>
        </p:sp>
      </p:grpSp>
      <p:pic>
        <p:nvPicPr>
          <p:cNvPr id="196" name="Google Shape;196;p2"/>
          <p:cNvPicPr preferRelativeResize="0"/>
          <p:nvPr/>
        </p:nvPicPr>
        <p:blipFill rotWithShape="1">
          <a:blip r:embed="rId9">
            <a:alphaModFix/>
          </a:blip>
          <a:srcRect b="0" l="0" r="0" t="0"/>
          <a:stretch/>
        </p:blipFill>
        <p:spPr>
          <a:xfrm>
            <a:off x="10097463" y="132275"/>
            <a:ext cx="796375" cy="2669782"/>
          </a:xfrm>
          <a:prstGeom prst="rect">
            <a:avLst/>
          </a:prstGeom>
          <a:noFill/>
          <a:ln>
            <a:noFill/>
          </a:ln>
        </p:spPr>
      </p:pic>
      <p:sp>
        <p:nvSpPr>
          <p:cNvPr id="197" name="Google Shape;197;p2"/>
          <p:cNvSpPr txBox="1"/>
          <p:nvPr/>
        </p:nvSpPr>
        <p:spPr>
          <a:xfrm>
            <a:off x="7643573" y="1442213"/>
            <a:ext cx="2175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Knowledge Check</a:t>
            </a:r>
            <a:endParaRPr b="0" i="0" sz="1400" u="none" cap="none" strike="noStrike">
              <a:solidFill>
                <a:schemeClr val="dk1"/>
              </a:solidFill>
              <a:latin typeface="Arial"/>
              <a:ea typeface="Arial"/>
              <a:cs typeface="Arial"/>
              <a:sym typeface="Arial"/>
            </a:endParaRPr>
          </a:p>
        </p:txBody>
      </p:sp>
      <p:pic>
        <p:nvPicPr>
          <p:cNvPr id="198" name="Google Shape;198;p2"/>
          <p:cNvPicPr preferRelativeResize="0"/>
          <p:nvPr/>
        </p:nvPicPr>
        <p:blipFill rotWithShape="1">
          <a:blip r:embed="rId10">
            <a:alphaModFix/>
          </a:blip>
          <a:srcRect b="9824" l="2988" r="3288" t="5985"/>
          <a:stretch/>
        </p:blipFill>
        <p:spPr>
          <a:xfrm>
            <a:off x="8068550" y="3706000"/>
            <a:ext cx="2444400" cy="1125302"/>
          </a:xfrm>
          <a:prstGeom prst="rect">
            <a:avLst/>
          </a:prstGeom>
          <a:noFill/>
          <a:ln>
            <a:noFill/>
          </a:ln>
        </p:spPr>
      </p:pic>
      <p:sp>
        <p:nvSpPr>
          <p:cNvPr id="199" name="Google Shape;199;p2"/>
          <p:cNvSpPr txBox="1"/>
          <p:nvPr/>
        </p:nvSpPr>
        <p:spPr>
          <a:xfrm>
            <a:off x="10444982" y="395714"/>
            <a:ext cx="1694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4Rs</a:t>
            </a:r>
            <a:endParaRPr b="0" i="0" sz="1400" u="none" cap="none" strike="noStrike">
              <a:solidFill>
                <a:schemeClr val="dk1"/>
              </a:solidFill>
              <a:latin typeface="Arial"/>
              <a:ea typeface="Arial"/>
              <a:cs typeface="Arial"/>
              <a:sym typeface="Arial"/>
            </a:endParaRPr>
          </a:p>
        </p:txBody>
      </p:sp>
      <p:sp>
        <p:nvSpPr>
          <p:cNvPr id="200" name="Google Shape;200;p2"/>
          <p:cNvSpPr txBox="1"/>
          <p:nvPr/>
        </p:nvSpPr>
        <p:spPr>
          <a:xfrm>
            <a:off x="10247457" y="4154201"/>
            <a:ext cx="16941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incorrect feedback</a:t>
            </a:r>
            <a:endParaRPr b="0" i="0" sz="1200" u="none" cap="none" strike="noStrike">
              <a:solidFill>
                <a:schemeClr val="dk1"/>
              </a:solidFill>
              <a:latin typeface="Arial"/>
              <a:ea typeface="Arial"/>
              <a:cs typeface="Arial"/>
              <a:sym typeface="Arial"/>
            </a:endParaRPr>
          </a:p>
        </p:txBody>
      </p:sp>
      <p:sp>
        <p:nvSpPr>
          <p:cNvPr id="201" name="Google Shape;201;p2"/>
          <p:cNvSpPr txBox="1"/>
          <p:nvPr/>
        </p:nvSpPr>
        <p:spPr>
          <a:xfrm>
            <a:off x="10306407" y="5403401"/>
            <a:ext cx="16941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correct feedback</a:t>
            </a:r>
            <a:endParaRPr b="0" i="0" sz="1200" u="none" cap="none" strike="noStrike">
              <a:solidFill>
                <a:schemeClr val="dk1"/>
              </a:solidFill>
              <a:latin typeface="Arial"/>
              <a:ea typeface="Arial"/>
              <a:cs typeface="Arial"/>
              <a:sym typeface="Arial"/>
            </a:endParaRPr>
          </a:p>
        </p:txBody>
      </p:sp>
      <p:sp>
        <p:nvSpPr>
          <p:cNvPr id="202" name="Google Shape;202;p2"/>
          <p:cNvSpPr txBox="1"/>
          <p:nvPr/>
        </p:nvSpPr>
        <p:spPr>
          <a:xfrm>
            <a:off x="5006700" y="1366475"/>
            <a:ext cx="1441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rPr>
              <a:t>Home</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graphicFrame>
        <p:nvGraphicFramePr>
          <p:cNvPr id="379" name="Google Shape;379;g3ca174f6f21_0_136"/>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#3: Active Listening and Empathy</a:t>
                      </a:r>
                      <a:endParaRPr sz="1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15a</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A</a:t>
                      </a:r>
                      <a:r>
                        <a:rPr lang="en-US" sz="1800">
                          <a:latin typeface="Arial"/>
                          <a:ea typeface="Arial"/>
                          <a:cs typeface="Arial"/>
                          <a:sym typeface="Arial"/>
                        </a:rPr>
                        <a:t>ctive Listening and Empathy</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2 (slide 7)</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3982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80" name="Google Shape;380;g3ca174f6f21_0_136"/>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u="none" cap="none" strike="noStrike">
                          <a:solidFill>
                            <a:schemeClr val="dk1"/>
                          </a:solidFill>
                          <a:latin typeface="Arial"/>
                          <a:ea typeface="Arial"/>
                          <a:cs typeface="Arial"/>
                          <a:sym typeface="Arial"/>
                        </a:rPr>
                        <a:t>Body Language Cues</a:t>
                      </a:r>
                      <a:endParaRPr b="0" sz="16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81" name="Google Shape;381;g3ca174f6f21_0_136"/>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9"/>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82" name="Google Shape;382;g3ca174f6f21_0_136"/>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rtl="0" algn="l">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Hover and reveal activity. Audio narration will automatically begin when the icon is hovered over and corresponding text is audible.</a:t>
                      </a:r>
                      <a:endParaRPr b="0" sz="1300">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83" name="Google Shape;383;g3ca174f6f21_0_136" title="Screenshot (160).png"/>
          <p:cNvPicPr preferRelativeResize="0"/>
          <p:nvPr/>
        </p:nvPicPr>
        <p:blipFill>
          <a:blip r:embed="rId3">
            <a:alphaModFix/>
          </a:blip>
          <a:stretch>
            <a:fillRect/>
          </a:stretch>
        </p:blipFill>
        <p:spPr>
          <a:xfrm>
            <a:off x="4827500" y="664176"/>
            <a:ext cx="6819950" cy="3833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graphicFrame>
        <p:nvGraphicFramePr>
          <p:cNvPr id="389" name="Google Shape;389;g3ca174f6f21_0_146"/>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#3: Active Listening and Empathy</a:t>
                      </a:r>
                      <a:endParaRPr sz="1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16</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A</a:t>
                      </a:r>
                      <a:r>
                        <a:rPr lang="en-US" sz="1800">
                          <a:latin typeface="Arial"/>
                          <a:ea typeface="Arial"/>
                          <a:cs typeface="Arial"/>
                          <a:sym typeface="Arial"/>
                        </a:rPr>
                        <a:t>ctive Listening and Empathy</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2 (slide 7)</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3982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390" name="Google Shape;390;g3ca174f6f21_0_146"/>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a:solidFill>
                            <a:schemeClr val="dk1"/>
                          </a:solidFill>
                          <a:latin typeface="Arial"/>
                          <a:ea typeface="Arial"/>
                          <a:cs typeface="Arial"/>
                          <a:sym typeface="Arial"/>
                        </a:rPr>
                        <a:t>(Knowledge Check Module #3) </a:t>
                      </a:r>
                      <a:r>
                        <a:rPr b="0" lang="en-US" sz="1600" u="none" cap="none" strike="noStrike">
                          <a:solidFill>
                            <a:schemeClr val="dk1"/>
                          </a:solidFill>
                          <a:latin typeface="Arial"/>
                          <a:ea typeface="Arial"/>
                          <a:cs typeface="Arial"/>
                          <a:sym typeface="Arial"/>
                        </a:rPr>
                        <a:t>Empathy vs. Being Dismissiv</a:t>
                      </a:r>
                      <a:r>
                        <a:rPr b="0" lang="en-US" sz="1600">
                          <a:solidFill>
                            <a:schemeClr val="dk1"/>
                          </a:solidFill>
                          <a:latin typeface="Arial"/>
                          <a:ea typeface="Arial"/>
                          <a:cs typeface="Arial"/>
                          <a:sym typeface="Arial"/>
                        </a:rPr>
                        <a:t>e</a:t>
                      </a:r>
                      <a:endParaRPr b="0" sz="16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391" name="Google Shape;391;g3ca174f6f21_0_146"/>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20"/>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200">
                          <a:solidFill>
                            <a:srgbClr val="000000"/>
                          </a:solidFill>
                          <a:latin typeface="Arial"/>
                          <a:ea typeface="Arial"/>
                          <a:cs typeface="Arial"/>
                          <a:sym typeface="Arial"/>
                        </a:rPr>
                        <a:t> Drag each statement into the correct column. Then click on the submit button to check your understanding.</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392" name="Google Shape;392;g3ca174f6f21_0_146"/>
          <p:cNvGraphicFramePr/>
          <p:nvPr/>
        </p:nvGraphicFramePr>
        <p:xfrm>
          <a:off x="4079764" y="5897229"/>
          <a:ext cx="3000000" cy="3000000"/>
        </p:xfrm>
        <a:graphic>
          <a:graphicData uri="http://schemas.openxmlformats.org/drawingml/2006/table">
            <a:tbl>
              <a:tblPr bandRow="1" firstRow="1">
                <a:noFill/>
                <a:tableStyleId>{BB7C54E7-8082-4328-8E04-063F9CD37668}</a:tableStyleId>
              </a:tblPr>
              <a:tblGrid>
                <a:gridCol w="8128000"/>
              </a:tblGrid>
              <a:tr h="10469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Drag and drop activity. Learner must drag and drop each statement </a:t>
                      </a:r>
                      <a:r>
                        <a:rPr b="0" lang="en-US" sz="1300">
                          <a:solidFill>
                            <a:schemeClr val="dk1"/>
                          </a:solidFill>
                          <a:latin typeface="Arial"/>
                          <a:ea typeface="Arial"/>
                          <a:cs typeface="Arial"/>
                          <a:sym typeface="Arial"/>
                        </a:rPr>
                        <a:t>into</a:t>
                      </a:r>
                      <a:r>
                        <a:rPr b="0" lang="en-US" sz="1300">
                          <a:solidFill>
                            <a:schemeClr val="dk1"/>
                          </a:solidFill>
                          <a:latin typeface="Arial"/>
                          <a:ea typeface="Arial"/>
                          <a:cs typeface="Arial"/>
                          <a:sym typeface="Arial"/>
                        </a:rPr>
                        <a:t> the correct box. Correct/Incorrect/Try again feedback will be given.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393" name="Google Shape;393;g3ca174f6f21_0_146" title="Screenshot (161).png"/>
          <p:cNvPicPr preferRelativeResize="0"/>
          <p:nvPr/>
        </p:nvPicPr>
        <p:blipFill>
          <a:blip r:embed="rId3">
            <a:alphaModFix/>
          </a:blip>
          <a:stretch>
            <a:fillRect/>
          </a:stretch>
        </p:blipFill>
        <p:spPr>
          <a:xfrm>
            <a:off x="4892851" y="668601"/>
            <a:ext cx="6642350" cy="3745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graphicFrame>
        <p:nvGraphicFramePr>
          <p:cNvPr id="399" name="Google Shape;399;g3ca174f6f21_0_154"/>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#4: </a:t>
                      </a:r>
                      <a:r>
                        <a:rPr lang="en-US" sz="1600">
                          <a:latin typeface="Arial"/>
                          <a:ea typeface="Arial"/>
                          <a:cs typeface="Arial"/>
                          <a:sym typeface="Arial"/>
                        </a:rPr>
                        <a:t>Establish Trusted Adult Relationships, Maintain Boundaries and Seek Support</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088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17</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Module 4</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3 (slide 13)</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00" name="Google Shape;400;g3ca174f6f21_0_154"/>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u="none" cap="none" strike="noStrike">
                          <a:solidFill>
                            <a:schemeClr val="dk1"/>
                          </a:solidFill>
                          <a:latin typeface="Arial"/>
                          <a:ea typeface="Arial"/>
                          <a:cs typeface="Arial"/>
                          <a:sym typeface="Arial"/>
                        </a:rPr>
                        <a:t>Module 4: Establi</a:t>
                      </a:r>
                      <a:r>
                        <a:rPr b="0" lang="en-US" sz="1600">
                          <a:solidFill>
                            <a:schemeClr val="dk1"/>
                          </a:solidFill>
                          <a:latin typeface="Arial"/>
                          <a:ea typeface="Arial"/>
                          <a:cs typeface="Arial"/>
                          <a:sym typeface="Arial"/>
                        </a:rPr>
                        <a:t>sh Trusted Adult Relationships, Maintain Boundaries and Seek Support</a:t>
                      </a:r>
                      <a:endParaRPr b="0" sz="16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01" name="Google Shape;401;g3ca174f6f21_0_154"/>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21"/>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200">
                          <a:solidFill>
                            <a:srgbClr val="000000"/>
                          </a:solidFill>
                          <a:latin typeface="Arial"/>
                          <a:ea typeface="Arial"/>
                          <a:cs typeface="Arial"/>
                          <a:sym typeface="Arial"/>
                          <a:extLst>
                            <a:ext uri="http://customooxmlschemas.google.com/">
                              <go:slidesCustomData xmlns:go="http://customooxmlschemas.google.com/" textRoundtripDataId="22"/>
                            </a:ext>
                          </a:extLst>
                        </a:rPr>
                        <a:t>Narration (Script in Comment):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02" name="Google Shape;402;g3ca174f6f21_0_154"/>
          <p:cNvGraphicFramePr/>
          <p:nvPr/>
        </p:nvGraphicFramePr>
        <p:xfrm>
          <a:off x="4079764" y="5882829"/>
          <a:ext cx="3000000" cy="3000000"/>
        </p:xfrm>
        <a:graphic>
          <a:graphicData uri="http://schemas.openxmlformats.org/drawingml/2006/table">
            <a:tbl>
              <a:tblPr bandRow="1" firstRow="1">
                <a:noFill/>
                <a:tableStyleId>{BB7C54E7-8082-4328-8E04-063F9CD37668}</a:tableStyleId>
              </a:tblPr>
              <a:tblGrid>
                <a:gridCol w="8128000"/>
              </a:tblGrid>
              <a:tr h="10613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rtl="0" algn="l">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Transparent (60%) rectangle fades in. Then each bullet point fades in time with audio narration.</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03" name="Google Shape;403;g3ca174f6f21_0_154" title="Screenshot (162).png"/>
          <p:cNvPicPr preferRelativeResize="0"/>
          <p:nvPr/>
        </p:nvPicPr>
        <p:blipFill>
          <a:blip r:embed="rId4">
            <a:alphaModFix/>
          </a:blip>
          <a:stretch>
            <a:fillRect/>
          </a:stretch>
        </p:blipFill>
        <p:spPr>
          <a:xfrm>
            <a:off x="4751125" y="655450"/>
            <a:ext cx="6785325" cy="3849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graphicFrame>
        <p:nvGraphicFramePr>
          <p:cNvPr id="409" name="Google Shape;409;g3ca174f6f21_0_162"/>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#4: </a:t>
                      </a:r>
                      <a:r>
                        <a:rPr lang="en-US" sz="1600">
                          <a:latin typeface="Arial"/>
                          <a:ea typeface="Arial"/>
                          <a:cs typeface="Arial"/>
                          <a:sym typeface="Arial"/>
                        </a:rPr>
                        <a:t>Establish Trusted Adult Relationships, Maintain Boundaries and Seek Support</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18</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Module 4</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Video </a:t>
                      </a:r>
                      <a:r>
                        <a:rPr lang="en-US" sz="1600">
                          <a:latin typeface="Arial"/>
                          <a:ea typeface="Arial"/>
                          <a:cs typeface="Arial"/>
                          <a:sym typeface="Arial"/>
                        </a:rPr>
                        <a:t>automatically</a:t>
                      </a:r>
                      <a:r>
                        <a:rPr lang="en-US" sz="1600">
                          <a:latin typeface="Arial"/>
                          <a:ea typeface="Arial"/>
                          <a:cs typeface="Arial"/>
                          <a:sym typeface="Arial"/>
                        </a:rPr>
                        <a:t> begins and moves to the next slide when it finishes.</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Accessibility: </a:t>
                      </a:r>
                      <a:endParaRPr sz="1800" u="none" cap="none" strike="noStrike"/>
                    </a:p>
                    <a:p>
                      <a:pPr indent="0" lvl="0" marL="0" marR="0" rtl="0" algn="l">
                        <a:lnSpc>
                          <a:spcPct val="100000"/>
                        </a:lnSpc>
                        <a:spcBef>
                          <a:spcPts val="0"/>
                        </a:spcBef>
                        <a:spcAft>
                          <a:spcPts val="0"/>
                        </a:spcAft>
                        <a:buClr>
                          <a:srgbClr val="000000"/>
                        </a:buClr>
                        <a:buSzPts val="1600"/>
                        <a:buFont typeface="Arial"/>
                        <a:buNone/>
                      </a:pPr>
                      <a:r>
                        <a:rPr lang="en-US" sz="1600" u="none" cap="none" strike="noStrike"/>
                        <a:t>All narration is supported by on-screen text or a transcript.</a:t>
                      </a:r>
                      <a:endParaRPr sz="1600" u="none" cap="none" strike="noStrike"/>
                    </a:p>
                    <a:p>
                      <a:pPr indent="0" lvl="0" marL="0" marR="0" rtl="0" algn="l">
                        <a:lnSpc>
                          <a:spcPct val="100000"/>
                        </a:lnSpc>
                        <a:spcBef>
                          <a:spcPts val="0"/>
                        </a:spcBef>
                        <a:spcAft>
                          <a:spcPts val="0"/>
                        </a:spcAft>
                        <a:buClr>
                          <a:srgbClr val="000000"/>
                        </a:buClr>
                        <a:buSzPts val="1600"/>
                        <a:buFont typeface="Arial"/>
                        <a:buNone/>
                      </a:pPr>
                      <a:r>
                        <a:rPr lang="en-US" sz="1600" u="none" cap="none" strike="noStrike"/>
                        <a:t>Buttons, tabs, and interactive elements are keyboard accessible and labeled for screen readers.</a:t>
                      </a:r>
                      <a:endParaRPr sz="1600" u="none" cap="none" strike="noStrike"/>
                    </a:p>
                    <a:p>
                      <a:pPr indent="0" lvl="0" marL="0" marR="0" rtl="0" algn="l">
                        <a:lnSpc>
                          <a:spcPct val="100000"/>
                        </a:lnSpc>
                        <a:spcBef>
                          <a:spcPts val="0"/>
                        </a:spcBef>
                        <a:spcAft>
                          <a:spcPts val="0"/>
                        </a:spcAft>
                        <a:buClr>
                          <a:srgbClr val="000000"/>
                        </a:buClr>
                        <a:buSzPts val="1600"/>
                        <a:buFont typeface="Arial"/>
                        <a:buNone/>
                      </a:pPr>
                      <a:r>
                        <a:rPr lang="en-US" sz="1600" u="none" cap="none" strike="noStrike"/>
                        <a:t>Learners can control audio playback and navigate at their own pace.</a:t>
                      </a:r>
                      <a:endParaRPr sz="1800" u="none" cap="none" strike="noStrike"/>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10" name="Google Shape;410;g3ca174f6f21_0_162"/>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endParaRPr b="0" sz="12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11" name="Google Shape;411;g3ca174f6f21_0_162"/>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23"/>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a:solidFill>
                            <a:srgbClr val="000000"/>
                          </a:solidFill>
                          <a:latin typeface="Arial"/>
                          <a:ea typeface="Arial"/>
                          <a:cs typeface="Arial"/>
                          <a:sym typeface="Arial"/>
                          <a:extLst>
                            <a:ext uri="http://customooxmlschemas.google.com/">
                              <go:slidesCustomData xmlns:go="http://customooxmlschemas.google.com/" textRoundtripDataId="24"/>
                            </a:ext>
                          </a:extLst>
                        </a:rPr>
                        <a:t>Narration (Script in Comment): </a:t>
                      </a:r>
                      <a:endParaRPr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12" name="Google Shape;412;g3ca174f6f21_0_162"/>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20 second video giving context to module 4.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13" name="Google Shape;413;g3ca174f6f21_0_162" title="Screenshot (163).png"/>
          <p:cNvPicPr preferRelativeResize="0"/>
          <p:nvPr/>
        </p:nvPicPr>
        <p:blipFill>
          <a:blip r:embed="rId4">
            <a:alphaModFix/>
          </a:blip>
          <a:stretch>
            <a:fillRect/>
          </a:stretch>
        </p:blipFill>
        <p:spPr>
          <a:xfrm>
            <a:off x="4828238" y="710725"/>
            <a:ext cx="6631076" cy="3720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graphicFrame>
        <p:nvGraphicFramePr>
          <p:cNvPr id="419" name="Google Shape;419;g3ca174f6f21_0_174"/>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#4: </a:t>
                      </a:r>
                      <a:r>
                        <a:rPr lang="en-US" sz="1600">
                          <a:latin typeface="Arial"/>
                          <a:ea typeface="Arial"/>
                          <a:cs typeface="Arial"/>
                          <a:sym typeface="Arial"/>
                        </a:rPr>
                        <a:t>Establish Trusted Adult Relationships, Maintain Boundaries and Seek Support</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19a</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Module 4</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3 (slide 13)</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20" name="Google Shape;420;g3ca174f6f21_0_174"/>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u="none" cap="none" strike="noStrike">
                          <a:solidFill>
                            <a:schemeClr val="dk1"/>
                          </a:solidFill>
                          <a:latin typeface="Arial"/>
                          <a:ea typeface="Arial"/>
                          <a:cs typeface="Arial"/>
                          <a:sym typeface="Arial"/>
                        </a:rPr>
                        <a:t>Mentors as a Protective Factor</a:t>
                      </a:r>
                      <a:endParaRPr b="0" sz="16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21" name="Google Shape;421;g3ca174f6f21_0_174"/>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3531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25"/>
                            </a:ext>
                          </a:extLst>
                        </a:rPr>
                        <a:t>Narration/</a:t>
                      </a:r>
                      <a:r>
                        <a:rPr b="1" lang="en-US" sz="1600" u="none" cap="none" strike="noStrike"/>
                        <a:t>Voiceover/SoundFX:</a:t>
                      </a:r>
                      <a:endParaRPr b="1" sz="1600"/>
                    </a:p>
                    <a:p>
                      <a:pPr indent="0" lvl="0" marL="0" marR="0" rtl="0" algn="l">
                        <a:lnSpc>
                          <a:spcPct val="100000"/>
                        </a:lnSpc>
                        <a:spcBef>
                          <a:spcPts val="0"/>
                        </a:spcBef>
                        <a:spcAft>
                          <a:spcPts val="0"/>
                        </a:spcAft>
                        <a:buClr>
                          <a:srgbClr val="000000"/>
                        </a:buClr>
                        <a:buSzPts val="1800"/>
                        <a:buFont typeface="Arial"/>
                        <a:buNone/>
                      </a:pPr>
                      <a:r>
                        <a:rPr lang="en-US" sz="1200">
                          <a:solidFill>
                            <a:srgbClr val="000000"/>
                          </a:solidFill>
                          <a:latin typeface="Arial"/>
                          <a:ea typeface="Arial"/>
                          <a:cs typeface="Arial"/>
                          <a:sym typeface="Arial"/>
                        </a:rPr>
                        <a:t>Mentors are considered a protective factor for youth. Your presence matters. Sometimes you are part of a larger system of support. Other times, you may be the most consistent adult in a young person’s life. That’s why clear, consistent program boundaries are essential. They create safety, not distance. Click on each icon to learn more.</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22" name="Google Shape;422;g3ca174f6f21_0_174"/>
          <p:cNvGraphicFramePr/>
          <p:nvPr/>
        </p:nvGraphicFramePr>
        <p:xfrm>
          <a:off x="4079764" y="5983379"/>
          <a:ext cx="3000000" cy="3000000"/>
        </p:xfrm>
        <a:graphic>
          <a:graphicData uri="http://schemas.openxmlformats.org/drawingml/2006/table">
            <a:tbl>
              <a:tblPr bandRow="1" firstRow="1">
                <a:noFill/>
                <a:tableStyleId>{BB7C54E7-8082-4328-8E04-063F9CD37668}</a:tableStyleId>
              </a:tblPr>
              <a:tblGrid>
                <a:gridCol w="8128000"/>
              </a:tblGrid>
              <a:tr h="9607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White rectangle fades in. Then icons fade in 1 second later. </a:t>
                      </a:r>
                      <a:endParaRPr b="0"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Click and reveal activity. </a:t>
                      </a:r>
                      <a:endParaRPr b="0" sz="1300">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23" name="Google Shape;423;g3ca174f6f21_0_174" title="Screenshot (164).png"/>
          <p:cNvPicPr preferRelativeResize="0"/>
          <p:nvPr/>
        </p:nvPicPr>
        <p:blipFill>
          <a:blip r:embed="rId3">
            <a:alphaModFix/>
          </a:blip>
          <a:stretch>
            <a:fillRect/>
          </a:stretch>
        </p:blipFill>
        <p:spPr>
          <a:xfrm>
            <a:off x="4802400" y="686201"/>
            <a:ext cx="6682749" cy="3745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graphicFrame>
        <p:nvGraphicFramePr>
          <p:cNvPr id="429" name="Google Shape;429;g3ca174f6f21_0_182"/>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#4: </a:t>
                      </a:r>
                      <a:r>
                        <a:rPr lang="en-US" sz="1600">
                          <a:latin typeface="Arial"/>
                          <a:ea typeface="Arial"/>
                          <a:cs typeface="Arial"/>
                          <a:sym typeface="Arial"/>
                        </a:rPr>
                        <a:t>Establish Trusted Adult Relationships, Maintain Boundaries and Seek Support</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19b</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Module 4</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3 (slide 13)</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30" name="Google Shape;430;g3ca174f6f21_0_182"/>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800" u="none" cap="none" strike="noStrike">
                          <a:solidFill>
                            <a:schemeClr val="dk1"/>
                          </a:solidFill>
                          <a:latin typeface="Arial"/>
                          <a:ea typeface="Arial"/>
                          <a:cs typeface="Arial"/>
                          <a:sym typeface="Arial"/>
                        </a:rPr>
                        <a:t> Mentors as a Protective Factor</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31" name="Google Shape;431;g3ca174f6f21_0_182"/>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26"/>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300">
                          <a:solidFill>
                            <a:srgbClr val="000000"/>
                          </a:solidFill>
                          <a:latin typeface="Arial"/>
                          <a:ea typeface="Arial"/>
                          <a:cs typeface="Arial"/>
                          <a:sym typeface="Arial"/>
                        </a:rPr>
                        <a:t>Narration automatically starts when the information for each icon gets clicked on. </a:t>
                      </a:r>
                      <a:endParaRPr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32" name="Google Shape;432;g3ca174f6f21_0_182"/>
          <p:cNvGraphicFramePr/>
          <p:nvPr/>
        </p:nvGraphicFramePr>
        <p:xfrm>
          <a:off x="4079764" y="5853954"/>
          <a:ext cx="3000000" cy="3000000"/>
        </p:xfrm>
        <a:graphic>
          <a:graphicData uri="http://schemas.openxmlformats.org/drawingml/2006/table">
            <a:tbl>
              <a:tblPr bandRow="1" firstRow="1">
                <a:noFill/>
                <a:tableStyleId>{BB7C54E7-8082-4328-8E04-063F9CD37668}</a:tableStyleId>
              </a:tblPr>
              <a:tblGrid>
                <a:gridCol w="8128000"/>
              </a:tblGrid>
              <a:tr h="1146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rtl="0" algn="l">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White rectangle fades in. Then icons fade in 1 second later. </a:t>
                      </a:r>
                      <a:endParaRPr b="0" sz="1300">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Click and reveal activity. </a:t>
                      </a:r>
                      <a:endParaRPr b="0" sz="1300">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33" name="Google Shape;433;g3ca174f6f21_0_182" title="Screenshot (165).png"/>
          <p:cNvPicPr preferRelativeResize="0"/>
          <p:nvPr/>
        </p:nvPicPr>
        <p:blipFill>
          <a:blip r:embed="rId3">
            <a:alphaModFix/>
          </a:blip>
          <a:stretch>
            <a:fillRect/>
          </a:stretch>
        </p:blipFill>
        <p:spPr>
          <a:xfrm>
            <a:off x="4804625" y="720625"/>
            <a:ext cx="6645900" cy="3773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graphicFrame>
        <p:nvGraphicFramePr>
          <p:cNvPr id="439" name="Google Shape;439;g3ca174f6f21_0_190"/>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#4: </a:t>
                      </a:r>
                      <a:r>
                        <a:rPr lang="en-US" sz="1600">
                          <a:latin typeface="Arial"/>
                          <a:ea typeface="Arial"/>
                          <a:cs typeface="Arial"/>
                          <a:sym typeface="Arial"/>
                        </a:rPr>
                        <a:t>Establish Trusted Adult Relationships, Maintain Boundaries and Seek Support</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20</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Module 4</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3 (slide 13)</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40" name="Google Shape;440;g3ca174f6f21_0_190"/>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a:solidFill>
                            <a:schemeClr val="dk1"/>
                          </a:solidFill>
                          <a:latin typeface="Arial"/>
                          <a:ea typeface="Arial"/>
                          <a:cs typeface="Arial"/>
                          <a:sym typeface="Arial"/>
                        </a:rPr>
                        <a:t>(Knowledge Check Module #4) </a:t>
                      </a:r>
                      <a:r>
                        <a:rPr b="0" lang="en-US" sz="1600" u="none" cap="none" strike="noStrike">
                          <a:solidFill>
                            <a:schemeClr val="dk1"/>
                          </a:solidFill>
                          <a:latin typeface="Arial"/>
                          <a:ea typeface="Arial"/>
                          <a:cs typeface="Arial"/>
                          <a:sym typeface="Arial"/>
                        </a:rPr>
                        <a:t>Why Bound</a:t>
                      </a:r>
                      <a:r>
                        <a:rPr b="0" lang="en-US" sz="1600">
                          <a:solidFill>
                            <a:schemeClr val="dk1"/>
                          </a:solidFill>
                          <a:latin typeface="Arial"/>
                          <a:ea typeface="Arial"/>
                          <a:cs typeface="Arial"/>
                          <a:sym typeface="Arial"/>
                        </a:rPr>
                        <a:t>aries Matter</a:t>
                      </a:r>
                      <a:endParaRPr b="0" sz="10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41" name="Google Shape;441;g3ca174f6f21_0_190"/>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27"/>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200">
                          <a:solidFill>
                            <a:srgbClr val="000000"/>
                          </a:solidFill>
                          <a:latin typeface="Arial"/>
                          <a:ea typeface="Arial"/>
                          <a:cs typeface="Arial"/>
                          <a:sym typeface="Arial"/>
                        </a:rPr>
                        <a:t>Why Boundaries Matter. Click on True or False for the following statement. </a:t>
                      </a:r>
                      <a:endParaRPr sz="1200">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rPr lang="en-US" sz="1200">
                          <a:solidFill>
                            <a:srgbClr val="000000"/>
                          </a:solidFill>
                          <a:latin typeface="Arial"/>
                          <a:ea typeface="Arial"/>
                          <a:cs typeface="Arial"/>
                          <a:sym typeface="Arial"/>
                        </a:rPr>
                        <a:t>Click on the next button to continue.</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42" name="Google Shape;442;g3ca174f6f21_0_190"/>
          <p:cNvGraphicFramePr/>
          <p:nvPr/>
        </p:nvGraphicFramePr>
        <p:xfrm>
          <a:off x="4079764" y="5868379"/>
          <a:ext cx="3000000" cy="3000000"/>
        </p:xfrm>
        <a:graphic>
          <a:graphicData uri="http://schemas.openxmlformats.org/drawingml/2006/table">
            <a:tbl>
              <a:tblPr bandRow="1" firstRow="1">
                <a:noFill/>
                <a:tableStyleId>{BB7C54E7-8082-4328-8E04-063F9CD37668}</a:tableStyleId>
              </a:tblPr>
              <a:tblGrid>
                <a:gridCol w="8128000"/>
              </a:tblGrid>
              <a:tr h="11318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True or False interaction. Correct/Incorrect Feedback is given. Learner will automatically be directed to 2nd (out of 3 total) T/F knowledge check when clicking on the continue button on correct feedback layer.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43" name="Google Shape;443;g3ca174f6f21_0_190" title="Screenshot (167).png"/>
          <p:cNvPicPr preferRelativeResize="0"/>
          <p:nvPr/>
        </p:nvPicPr>
        <p:blipFill>
          <a:blip r:embed="rId3">
            <a:alphaModFix/>
          </a:blip>
          <a:stretch>
            <a:fillRect/>
          </a:stretch>
        </p:blipFill>
        <p:spPr>
          <a:xfrm>
            <a:off x="4794950" y="682650"/>
            <a:ext cx="6697657" cy="37553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aphicFrame>
        <p:nvGraphicFramePr>
          <p:cNvPr id="449" name="Google Shape;449;g3ca174f6f21_0_198"/>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446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846625">
                <a:tc gridSpan="2">
                  <a:txBody>
                    <a:bodyPr/>
                    <a:lstStyle/>
                    <a:p>
                      <a:pPr indent="0" lvl="0" marL="0" rtl="0" algn="l">
                        <a:spcBef>
                          <a:spcPts val="0"/>
                        </a:spcBef>
                        <a:spcAft>
                          <a:spcPts val="0"/>
                        </a:spcAft>
                        <a:buClr>
                          <a:srgbClr val="000000"/>
                        </a:buClr>
                        <a:buSzPts val="1800"/>
                        <a:buFont typeface="Arial"/>
                        <a:buNone/>
                      </a:pPr>
                      <a:r>
                        <a:rPr lang="en-US" sz="1800">
                          <a:latin typeface="Arial"/>
                          <a:ea typeface="Arial"/>
                          <a:cs typeface="Arial"/>
                          <a:sym typeface="Arial"/>
                        </a:rPr>
                        <a:t>Module #4: </a:t>
                      </a:r>
                      <a:r>
                        <a:rPr lang="en-US" sz="1600">
                          <a:latin typeface="Arial"/>
                          <a:ea typeface="Arial"/>
                          <a:cs typeface="Arial"/>
                          <a:sym typeface="Arial"/>
                        </a:rPr>
                        <a:t>Establish Trusted Adult Relationships, Maintain Boundaries and Seek Support</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893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endParaRPr sz="1400" u="none" cap="none" strike="noStrike">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12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21</a:t>
                      </a:r>
                      <a:r>
                        <a:rPr lang="en-US" sz="1800" u="none" cap="none" strike="noStrike">
                          <a:solidFill>
                            <a:schemeClr val="dk1"/>
                          </a:solidFill>
                          <a:latin typeface="Arial"/>
                          <a:ea typeface="Arial"/>
                          <a:cs typeface="Arial"/>
                          <a:sym typeface="Arial"/>
                        </a:rPr>
                        <a:t>/</a:t>
                      </a:r>
                      <a:r>
                        <a:rPr lang="en-US" sz="1600">
                          <a:latin typeface="Arial"/>
                          <a:ea typeface="Arial"/>
                          <a:cs typeface="Arial"/>
                          <a:sym typeface="Arial"/>
                        </a:rPr>
                        <a:t>Module 4</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793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3 (slide 13)</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solidFill>
                      <a:prstDash val="solid"/>
                      <a:round/>
                      <a:headEnd len="sm" w="sm" type="none"/>
                      <a:tailEnd len="sm" w="sm" type="none"/>
                    </a:lnB>
                  </a:tcPr>
                </a:tc>
                <a:tc hMerge="1"/>
              </a:tr>
              <a:tr h="22230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50" name="Google Shape;450;g3ca174f6f21_0_198"/>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endParaRPr b="0" sz="12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51" name="Google Shape;451;g3ca174f6f21_0_198"/>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28"/>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300">
                          <a:solidFill>
                            <a:srgbClr val="000000"/>
                          </a:solidFill>
                          <a:latin typeface="Arial"/>
                          <a:ea typeface="Arial"/>
                          <a:cs typeface="Arial"/>
                          <a:sym typeface="Arial"/>
                        </a:rPr>
                        <a:t> Boundaries help create safety and clarity—for both mentors and mentees. Because mentoring programs differ, your specific program guidelines determine where and how mentoring takes place. When boundaries are clear and consistent, relationships feel secure... Click on the next button to continue.</a:t>
                      </a:r>
                      <a:endParaRPr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52" name="Google Shape;452;g3ca174f6f21_0_198"/>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rtl="0" algn="l">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Transparent (60%) rectangle fades in. Text fades in time with audio narration.</a:t>
                      </a:r>
                      <a:endParaRPr b="0"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sz="1300">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53" name="Google Shape;453;g3ca174f6f21_0_198" title="Screenshot (168).png"/>
          <p:cNvPicPr preferRelativeResize="0"/>
          <p:nvPr/>
        </p:nvPicPr>
        <p:blipFill>
          <a:blip r:embed="rId3">
            <a:alphaModFix/>
          </a:blip>
          <a:stretch>
            <a:fillRect/>
          </a:stretch>
        </p:blipFill>
        <p:spPr>
          <a:xfrm>
            <a:off x="4764899" y="677500"/>
            <a:ext cx="6757750" cy="3790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graphicFrame>
        <p:nvGraphicFramePr>
          <p:cNvPr id="459" name="Google Shape;459;g3ca174f6f21_0_206"/>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Module #4: </a:t>
                      </a:r>
                      <a:r>
                        <a:rPr lang="en-US" sz="1600">
                          <a:solidFill>
                            <a:schemeClr val="dk1"/>
                          </a:solidFill>
                          <a:latin typeface="Arial"/>
                          <a:ea typeface="Arial"/>
                          <a:cs typeface="Arial"/>
                          <a:sym typeface="Arial"/>
                        </a:rPr>
                        <a:t>Establish Trusted Adult Relationships, Maintain Boundaries and Seek Support</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Module Section Title (Subtopic): </a:t>
                      </a:r>
                      <a:endParaRPr>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Slide/Screen Number + Title: 2</a:t>
                      </a:r>
                      <a:r>
                        <a:rPr lang="en-US" sz="1800">
                          <a:latin typeface="Arial"/>
                          <a:ea typeface="Arial"/>
                          <a:cs typeface="Arial"/>
                          <a:sym typeface="Arial"/>
                        </a:rPr>
                        <a:t>2</a:t>
                      </a:r>
                      <a:r>
                        <a:rPr lang="en-US" sz="1800">
                          <a:solidFill>
                            <a:schemeClr val="dk1"/>
                          </a:solidFill>
                          <a:latin typeface="Arial"/>
                          <a:ea typeface="Arial"/>
                          <a:cs typeface="Arial"/>
                          <a:sym typeface="Arial"/>
                        </a:rPr>
                        <a:t>/</a:t>
                      </a:r>
                      <a:r>
                        <a:rPr lang="en-US" sz="1600">
                          <a:solidFill>
                            <a:schemeClr val="dk1"/>
                          </a:solidFill>
                          <a:latin typeface="Arial"/>
                          <a:ea typeface="Arial"/>
                          <a:cs typeface="Arial"/>
                          <a:sym typeface="Arial"/>
                        </a:rPr>
                        <a:t>Module 4</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Navigation + Interactivity Notes:</a:t>
                      </a:r>
                      <a:endParaRPr sz="18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Back button: Module 3 (slide 13)</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Home button: Slide 1 (Welcome slide)</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Next button: next slide</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lnB cap="flat" cmpd="sng" w="12700">
                      <a:solidFill>
                        <a:schemeClr val="accent1">
                          <a:alpha val="0"/>
                        </a:schemeClr>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alpha val="0"/>
                        </a:schemeClr>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60" name="Google Shape;460;g3ca174f6f21_0_206"/>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600" u="none" cap="none" strike="noStrike">
                          <a:solidFill>
                            <a:schemeClr val="dk1"/>
                          </a:solidFill>
                          <a:latin typeface="Arial"/>
                          <a:ea typeface="Arial"/>
                          <a:cs typeface="Arial"/>
                          <a:sym typeface="Arial"/>
                        </a:rPr>
                        <a:t> Recognizing vs Identifying</a:t>
                      </a:r>
                      <a:endParaRPr b="0" sz="16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61" name="Google Shape;461;g3ca174f6f21_0_206"/>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29"/>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62" name="Google Shape;462;g3ca174f6f21_0_206"/>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63" name="Google Shape;463;g3ca174f6f21_0_206" title="Screenshot (169).png"/>
          <p:cNvPicPr preferRelativeResize="0"/>
          <p:nvPr/>
        </p:nvPicPr>
        <p:blipFill>
          <a:blip r:embed="rId3">
            <a:alphaModFix/>
          </a:blip>
          <a:stretch>
            <a:fillRect/>
          </a:stretch>
        </p:blipFill>
        <p:spPr>
          <a:xfrm>
            <a:off x="4740268" y="576250"/>
            <a:ext cx="6807044" cy="3846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graphicFrame>
        <p:nvGraphicFramePr>
          <p:cNvPr id="469" name="Google Shape;469;g3ca174f6f21_0_214"/>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Module #4: </a:t>
                      </a:r>
                      <a:r>
                        <a:rPr lang="en-US" sz="1600">
                          <a:solidFill>
                            <a:schemeClr val="dk1"/>
                          </a:solidFill>
                          <a:latin typeface="Arial"/>
                          <a:ea typeface="Arial"/>
                          <a:cs typeface="Arial"/>
                          <a:sym typeface="Arial"/>
                        </a:rPr>
                        <a:t>Establish Trusted Adult Relationships, Maintain Boundaries and Seek Support</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Module Section Title (Subtopic): </a:t>
                      </a:r>
                      <a:endParaRPr>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Slide/Screen Number + Title: 2</a:t>
                      </a:r>
                      <a:r>
                        <a:rPr lang="en-US" sz="1800">
                          <a:latin typeface="Arial"/>
                          <a:ea typeface="Arial"/>
                          <a:cs typeface="Arial"/>
                          <a:sym typeface="Arial"/>
                        </a:rPr>
                        <a:t>3</a:t>
                      </a:r>
                      <a:r>
                        <a:rPr lang="en-US" sz="1800">
                          <a:solidFill>
                            <a:schemeClr val="dk1"/>
                          </a:solidFill>
                          <a:latin typeface="Arial"/>
                          <a:ea typeface="Arial"/>
                          <a:cs typeface="Arial"/>
                          <a:sym typeface="Arial"/>
                        </a:rPr>
                        <a:t>/</a:t>
                      </a:r>
                      <a:r>
                        <a:rPr lang="en-US" sz="1600">
                          <a:solidFill>
                            <a:schemeClr val="dk1"/>
                          </a:solidFill>
                          <a:latin typeface="Arial"/>
                          <a:ea typeface="Arial"/>
                          <a:cs typeface="Arial"/>
                          <a:sym typeface="Arial"/>
                        </a:rPr>
                        <a:t>Module 4</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Navigation + Interactivity Notes:</a:t>
                      </a:r>
                      <a:endParaRPr sz="18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Back button: Module 3 (slide 13)</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Home button: Slide 1 (Welcome slide)</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Next button: next slide</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alpha val="0"/>
                        </a:schemeClr>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alpha val="0"/>
                        </a:schemeClr>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70" name="Google Shape;470;g3ca174f6f21_0_214"/>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700">
                          <a:solidFill>
                            <a:schemeClr val="dk1"/>
                          </a:solidFill>
                          <a:latin typeface="Arial"/>
                          <a:ea typeface="Arial"/>
                          <a:cs typeface="Arial"/>
                          <a:sym typeface="Arial"/>
                        </a:rPr>
                        <a:t> When to Seek Support</a:t>
                      </a:r>
                      <a:endParaRPr b="0" sz="17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71" name="Google Shape;471;g3ca174f6f21_0_214"/>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30"/>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72" name="Google Shape;472;g3ca174f6f21_0_214"/>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73" name="Google Shape;473;g3ca174f6f21_0_214" title="Screenshot (170).png"/>
          <p:cNvPicPr preferRelativeResize="0"/>
          <p:nvPr/>
        </p:nvPicPr>
        <p:blipFill>
          <a:blip r:embed="rId3">
            <a:alphaModFix/>
          </a:blip>
          <a:stretch>
            <a:fillRect/>
          </a:stretch>
        </p:blipFill>
        <p:spPr>
          <a:xfrm>
            <a:off x="4761875" y="660700"/>
            <a:ext cx="6763799" cy="3808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graphicFrame>
        <p:nvGraphicFramePr>
          <p:cNvPr id="208" name="Google Shape;208;p3"/>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11756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Course Name: </a:t>
                      </a:r>
                      <a:r>
                        <a:rPr lang="en-US" sz="1800" u="none" cap="none" strike="noStrike">
                          <a:solidFill>
                            <a:srgbClr val="0A5F99"/>
                          </a:solidFill>
                          <a:latin typeface="Arial"/>
                          <a:ea typeface="Arial"/>
                          <a:cs typeface="Arial"/>
                          <a:sym typeface="Arial"/>
                        </a:rPr>
                        <a:t>Youth Wellness and Mental Health</a:t>
                      </a:r>
                      <a:endParaRPr sz="1800" u="none" cap="none" strike="noStrike">
                        <a:latin typeface="Arial"/>
                        <a:ea typeface="Arial"/>
                        <a:cs typeface="Arial"/>
                        <a:sym typeface="Arial"/>
                      </a:endParaRPr>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252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 </a:t>
                      </a:r>
                      <a:r>
                        <a:rPr lang="en-US" sz="1800" u="none" cap="none" strike="noStrike">
                          <a:latin typeface="Arial"/>
                          <a:ea typeface="Arial"/>
                          <a:cs typeface="Arial"/>
                          <a:sym typeface="Arial"/>
                        </a:rPr>
                        <a:t>Welcome &amp; Course Intro</a:t>
                      </a:r>
                      <a:endParaRPr sz="1400" u="none" cap="none" strike="noStrike">
                        <a:solidFill>
                          <a:schemeClr val="dk1"/>
                        </a:solidFill>
                        <a:latin typeface="Arial"/>
                        <a:ea typeface="Arial"/>
                        <a:cs typeface="Arial"/>
                        <a:sym typeface="Arial"/>
                      </a:endParaRPr>
                    </a:p>
                  </a:txBody>
                  <a:tcPr marT="45725" marB="45725" marR="91450" marL="91450">
                    <a:lnT cap="flat" cmpd="sng" w="12700">
                      <a:solidFill>
                        <a:srgbClr val="33C1B3"/>
                      </a:solidFill>
                      <a:prstDash val="solid"/>
                      <a:round/>
                      <a:headEnd len="sm" w="sm" type="none"/>
                      <a:tailEnd len="sm" w="sm" type="none"/>
                    </a:lnT>
                    <a:solidFill>
                      <a:schemeClr val="lt1"/>
                    </a:solidFill>
                  </a:tcPr>
                </a:tc>
                <a:tc hMerge="1"/>
              </a:tr>
              <a:tr h="10413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u="none" cap="none" strike="noStrike">
                          <a:latin typeface="Arial"/>
                          <a:ea typeface="Arial"/>
                          <a:cs typeface="Arial"/>
                          <a:sym typeface="Arial"/>
                        </a:rPr>
                        <a:t>Welcome &amp; Course Intro</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9043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1/Welcome to Youth Wellness and Mental Health</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0036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Next button ⇒ next slide</a:t>
                      </a:r>
                      <a:endParaRPr sz="1800" u="none" cap="none" strike="noStrike">
                        <a:latin typeface="Arial"/>
                        <a:ea typeface="Arial"/>
                        <a:cs typeface="Arial"/>
                        <a:sym typeface="Arial"/>
                      </a:endParaRPr>
                    </a:p>
                  </a:txBody>
                  <a:tcPr marT="45725" marB="45725" marR="91450" marL="91450"/>
                </a:tc>
                <a:tc hMerge="1"/>
              </a:tr>
              <a:tr h="22078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Accessibility: </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600">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09" name="Google Shape;209;p3"/>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39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Graphics and Slide Text: </a:t>
                      </a:r>
                      <a:r>
                        <a:rPr b="0" lang="en-US" sz="1800" u="none" cap="none" strike="noStrike">
                          <a:solidFill>
                            <a:schemeClr val="dk1"/>
                          </a:solidFill>
                          <a:latin typeface="Arial"/>
                          <a:ea typeface="Arial"/>
                          <a:cs typeface="Arial"/>
                          <a:sym typeface="Arial"/>
                        </a:rPr>
                        <a:t>Youth Wellness and Mental Health</a:t>
                      </a:r>
                      <a:endParaRPr b="0" sz="1800" u="none" cap="none" strike="noStrike">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R cap="flat" cmpd="sng" w="12700">
                      <a:solidFill>
                        <a:srgbClr val="33C1B3">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2"/>
                    </a:solidFill>
                  </a:tcPr>
                </a:tc>
              </a:tr>
              <a:tr h="39842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rgbClr val="33C1B3"/>
                      </a:solidFill>
                      <a:prstDash val="solid"/>
                      <a:round/>
                      <a:headEnd len="sm" w="sm" type="none"/>
                      <a:tailEnd len="sm" w="sm" type="none"/>
                    </a:lnL>
                    <a:lnR cap="flat" cmpd="sng" w="1270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r>
            </a:tbl>
          </a:graphicData>
        </a:graphic>
      </p:graphicFrame>
      <p:graphicFrame>
        <p:nvGraphicFramePr>
          <p:cNvPr id="210" name="Google Shape;210;p3"/>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t>Narration/Voiceover/SoundFX:</a:t>
                      </a:r>
                      <a:endParaRPr b="1" sz="1600" u="none" cap="none" strike="noStrike"/>
                    </a:p>
                    <a:p>
                      <a:pPr indent="0" lvl="0" marL="0" marR="0" rtl="0" algn="l">
                        <a:lnSpc>
                          <a:spcPct val="100000"/>
                        </a:lnSpc>
                        <a:spcBef>
                          <a:spcPts val="200"/>
                        </a:spcBef>
                        <a:spcAft>
                          <a:spcPts val="0"/>
                        </a:spcAft>
                        <a:buClr>
                          <a:srgbClr val="000000"/>
                        </a:buClr>
                        <a:buSzPts val="1200"/>
                        <a:buFont typeface="Arial"/>
                        <a:buNone/>
                      </a:pPr>
                      <a:r>
                        <a:rPr lang="en-US" sz="1200" u="none" cap="none" strike="noStrike">
                          <a:solidFill>
                            <a:srgbClr val="000000"/>
                          </a:solidFill>
                          <a:latin typeface="Arial"/>
                          <a:ea typeface="Arial"/>
                          <a:cs typeface="Arial"/>
                          <a:sym typeface="Arial"/>
                        </a:rPr>
                        <a:t>Welcome to the course </a:t>
                      </a:r>
                      <a:r>
                        <a:rPr i="1" lang="en-US" sz="1200" u="none" cap="none" strike="noStrike">
                          <a:solidFill>
                            <a:srgbClr val="000000"/>
                          </a:solidFill>
                          <a:latin typeface="Arial"/>
                          <a:ea typeface="Arial"/>
                          <a:cs typeface="Arial"/>
                          <a:sym typeface="Arial"/>
                        </a:rPr>
                        <a:t>Youth Wellness and Mental Health</a:t>
                      </a:r>
                      <a:r>
                        <a:rPr lang="en-US" sz="1200" u="none" cap="none" strike="noStrike">
                          <a:solidFill>
                            <a:srgbClr val="000000"/>
                          </a:solidFill>
                          <a:latin typeface="Arial"/>
                          <a:ea typeface="Arial"/>
                          <a:cs typeface="Arial"/>
                          <a:sym typeface="Arial"/>
                        </a:rPr>
                        <a:t>. Click on the next button below to continue.</a:t>
                      </a:r>
                      <a:endParaRPr sz="1200" u="none" cap="none" strike="noStrike">
                        <a:solidFill>
                          <a:srgbClr val="000000"/>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R cap="flat" cmpd="sng" w="1270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solidFill>
                      <a:srgbClr val="F9F9F9"/>
                    </a:solidFill>
                  </a:tcPr>
                </a:tc>
              </a:tr>
            </a:tbl>
          </a:graphicData>
        </a:graphic>
      </p:graphicFrame>
      <p:graphicFrame>
        <p:nvGraphicFramePr>
          <p:cNvPr id="211" name="Google Shape;211;p3"/>
          <p:cNvGraphicFramePr/>
          <p:nvPr/>
        </p:nvGraphicFramePr>
        <p:xfrm>
          <a:off x="4071889" y="5730404"/>
          <a:ext cx="3000000" cy="3000000"/>
        </p:xfrm>
        <a:graphic>
          <a:graphicData uri="http://schemas.openxmlformats.org/drawingml/2006/table">
            <a:tbl>
              <a:tblPr bandRow="1" first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200" u="none" cap="none" strike="noStrike">
                          <a:solidFill>
                            <a:schemeClr val="dk1"/>
                          </a:solidFill>
                          <a:latin typeface="Arial"/>
                          <a:ea typeface="Arial"/>
                          <a:cs typeface="Arial"/>
                          <a:sym typeface="Arial"/>
                        </a:rPr>
                        <a:t>Title of the course fades in with audio/narration.</a:t>
                      </a:r>
                      <a:endParaRPr b="0" sz="12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2700">
                      <a:solidFill>
                        <a:srgbClr val="33C1B3"/>
                      </a:solidFill>
                      <a:prstDash val="solid"/>
                      <a:round/>
                      <a:headEnd len="sm" w="sm" type="none"/>
                      <a:tailEnd len="sm" w="sm" type="none"/>
                    </a:lnT>
                    <a:solidFill>
                      <a:schemeClr val="lt1"/>
                    </a:solidFill>
                  </a:tcPr>
                </a:tc>
              </a:tr>
            </a:tbl>
          </a:graphicData>
        </a:graphic>
      </p:graphicFrame>
      <p:pic>
        <p:nvPicPr>
          <p:cNvPr id="212" name="Google Shape;212;p3" title="Course Intro.png"/>
          <p:cNvPicPr preferRelativeResize="0"/>
          <p:nvPr/>
        </p:nvPicPr>
        <p:blipFill>
          <a:blip r:embed="rId3">
            <a:alphaModFix/>
          </a:blip>
          <a:stretch>
            <a:fillRect/>
          </a:stretch>
        </p:blipFill>
        <p:spPr>
          <a:xfrm>
            <a:off x="4733950" y="696522"/>
            <a:ext cx="6819675" cy="3783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graphicFrame>
        <p:nvGraphicFramePr>
          <p:cNvPr id="479" name="Google Shape;479;g3ca174f6f21_0_228"/>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Module #4: </a:t>
                      </a:r>
                      <a:r>
                        <a:rPr lang="en-US" sz="1600">
                          <a:solidFill>
                            <a:schemeClr val="dk1"/>
                          </a:solidFill>
                          <a:latin typeface="Arial"/>
                          <a:ea typeface="Arial"/>
                          <a:cs typeface="Arial"/>
                          <a:sym typeface="Arial"/>
                        </a:rPr>
                        <a:t>Establish Trusted Adult Relationships, Maintain Boundaries and Seek Support</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Module Section Title (Subtopic): </a:t>
                      </a:r>
                      <a:endParaRPr>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Slide/Screen Number + Title: 2</a:t>
                      </a:r>
                      <a:r>
                        <a:rPr lang="en-US" sz="1800">
                          <a:latin typeface="Arial"/>
                          <a:ea typeface="Arial"/>
                          <a:cs typeface="Arial"/>
                          <a:sym typeface="Arial"/>
                        </a:rPr>
                        <a:t>4</a:t>
                      </a:r>
                      <a:r>
                        <a:rPr lang="en-US" sz="1800">
                          <a:solidFill>
                            <a:schemeClr val="dk1"/>
                          </a:solidFill>
                          <a:latin typeface="Arial"/>
                          <a:ea typeface="Arial"/>
                          <a:cs typeface="Arial"/>
                          <a:sym typeface="Arial"/>
                        </a:rPr>
                        <a:t>/</a:t>
                      </a:r>
                      <a:r>
                        <a:rPr lang="en-US" sz="1600">
                          <a:solidFill>
                            <a:schemeClr val="dk1"/>
                          </a:solidFill>
                          <a:latin typeface="Arial"/>
                          <a:ea typeface="Arial"/>
                          <a:cs typeface="Arial"/>
                          <a:sym typeface="Arial"/>
                        </a:rPr>
                        <a:t>Module 4</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Navigation + Interactivity Notes:</a:t>
                      </a:r>
                      <a:endParaRPr sz="18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Back button: Module 3 (slide 13)</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Home button: Slide 1 (Welcome slide)</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Next button: next slide</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alpha val="0"/>
                        </a:schemeClr>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alpha val="0"/>
                        </a:schemeClr>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80" name="Google Shape;480;g3ca174f6f21_0_228"/>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800" u="none" cap="none" strike="noStrike">
                          <a:solidFill>
                            <a:schemeClr val="dk1"/>
                          </a:solidFill>
                          <a:latin typeface="Arial"/>
                          <a:ea typeface="Arial"/>
                          <a:cs typeface="Arial"/>
                          <a:sym typeface="Arial"/>
                        </a:rPr>
                        <a:t> Sum</a:t>
                      </a:r>
                      <a:r>
                        <a:rPr b="0" lang="en-US" sz="1800">
                          <a:solidFill>
                            <a:schemeClr val="dk1"/>
                          </a:solidFill>
                          <a:latin typeface="Arial"/>
                          <a:ea typeface="Arial"/>
                          <a:cs typeface="Arial"/>
                          <a:sym typeface="Arial"/>
                        </a:rPr>
                        <a:t>mative Quiz</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81" name="Google Shape;481;g3ca174f6f21_0_228"/>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31"/>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82" name="Google Shape;482;g3ca174f6f21_0_228"/>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83" name="Google Shape;483;g3ca174f6f21_0_228" title="Screenshot (171).png"/>
          <p:cNvPicPr preferRelativeResize="0"/>
          <p:nvPr/>
        </p:nvPicPr>
        <p:blipFill>
          <a:blip r:embed="rId3">
            <a:alphaModFix/>
          </a:blip>
          <a:stretch>
            <a:fillRect/>
          </a:stretch>
        </p:blipFill>
        <p:spPr>
          <a:xfrm>
            <a:off x="4803900" y="700700"/>
            <a:ext cx="6679751" cy="37363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graphicFrame>
        <p:nvGraphicFramePr>
          <p:cNvPr id="489" name="Google Shape;489;g3ca174f6f21_0_236"/>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Module #4: </a:t>
                      </a:r>
                      <a:r>
                        <a:rPr lang="en-US" sz="1600">
                          <a:solidFill>
                            <a:schemeClr val="dk1"/>
                          </a:solidFill>
                          <a:latin typeface="Arial"/>
                          <a:ea typeface="Arial"/>
                          <a:cs typeface="Arial"/>
                          <a:sym typeface="Arial"/>
                        </a:rPr>
                        <a:t>Establish Trusted Adult Relationships, Maintain Boundaries and Seek Support</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33C1B3"/>
                      </a:solidFill>
                      <a:prstDash val="solid"/>
                      <a:round/>
                      <a:headEnd len="sm" w="sm" type="none"/>
                      <a:tailEnd len="sm" w="sm" type="none"/>
                    </a:lnT>
                    <a:lnB cap="flat" cmpd="sng" w="12700">
                      <a:solidFill>
                        <a:schemeClr val="accent1"/>
                      </a:solidFill>
                      <a:prstDash val="solid"/>
                      <a:round/>
                      <a:headEnd len="sm" w="sm" type="none"/>
                      <a:tailEnd len="sm" w="sm" type="none"/>
                    </a:lnB>
                    <a:solidFill>
                      <a:schemeClr val="lt2"/>
                    </a:solidFill>
                  </a:tcPr>
                </a:tc>
                <a:tc hMerge="1"/>
              </a:tr>
              <a:tr h="1098175">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Module Section Title (Subtopic): </a:t>
                      </a:r>
                      <a:endParaRPr>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33C1B3"/>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666550">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Slide/Screen Number + Title: 2</a:t>
                      </a:r>
                      <a:r>
                        <a:rPr lang="en-US" sz="1800">
                          <a:latin typeface="Arial"/>
                          <a:ea typeface="Arial"/>
                          <a:cs typeface="Arial"/>
                          <a:sym typeface="Arial"/>
                        </a:rPr>
                        <a:t>5</a:t>
                      </a:r>
                      <a:r>
                        <a:rPr lang="en-US" sz="1800">
                          <a:solidFill>
                            <a:schemeClr val="dk1"/>
                          </a:solidFill>
                          <a:latin typeface="Arial"/>
                          <a:ea typeface="Arial"/>
                          <a:cs typeface="Arial"/>
                          <a:sym typeface="Arial"/>
                        </a:rPr>
                        <a:t>/</a:t>
                      </a:r>
                      <a:r>
                        <a:rPr lang="en-US" sz="1600">
                          <a:solidFill>
                            <a:schemeClr val="dk1"/>
                          </a:solidFill>
                          <a:latin typeface="Arial"/>
                          <a:ea typeface="Arial"/>
                          <a:cs typeface="Arial"/>
                          <a:sym typeface="Arial"/>
                        </a:rPr>
                        <a:t>Module 4</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hMerge="1"/>
              </a:tr>
              <a:tr h="1188850">
                <a:tc gridSpan="2">
                  <a:txBody>
                    <a:bodyPr/>
                    <a:lstStyle/>
                    <a:p>
                      <a:pPr indent="0" lvl="0" marL="0" rtl="0" algn="l">
                        <a:spcBef>
                          <a:spcPts val="0"/>
                        </a:spcBef>
                        <a:spcAft>
                          <a:spcPts val="0"/>
                        </a:spcAft>
                        <a:buNone/>
                      </a:pPr>
                      <a:r>
                        <a:rPr lang="en-US" sz="1800">
                          <a:solidFill>
                            <a:schemeClr val="dk1"/>
                          </a:solidFill>
                          <a:latin typeface="Arial"/>
                          <a:ea typeface="Arial"/>
                          <a:cs typeface="Arial"/>
                          <a:sym typeface="Arial"/>
                        </a:rPr>
                        <a:t>Navigation + Interactivity Notes:</a:t>
                      </a:r>
                      <a:endParaRPr sz="18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Back button: Module 3 (slide 13)</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Home button: Slide 1 (Welcome slide)</a:t>
                      </a:r>
                      <a:endParaRPr sz="1600">
                        <a:solidFill>
                          <a:schemeClr val="dk1"/>
                        </a:solidFill>
                        <a:latin typeface="Arial"/>
                        <a:ea typeface="Arial"/>
                        <a:cs typeface="Arial"/>
                        <a:sym typeface="Arial"/>
                      </a:endParaRPr>
                    </a:p>
                    <a:p>
                      <a:pPr indent="0" lvl="0" marL="0" rtl="0" algn="l">
                        <a:spcBef>
                          <a:spcPts val="0"/>
                        </a:spcBef>
                        <a:spcAft>
                          <a:spcPts val="0"/>
                        </a:spcAft>
                        <a:buNone/>
                      </a:pPr>
                      <a:r>
                        <a:rPr lang="en-US" sz="1600">
                          <a:solidFill>
                            <a:schemeClr val="dk1"/>
                          </a:solidFill>
                          <a:latin typeface="Arial"/>
                          <a:ea typeface="Arial"/>
                          <a:cs typeface="Arial"/>
                          <a:sym typeface="Arial"/>
                        </a:rPr>
                        <a:t>Next button: next slide</a:t>
                      </a:r>
                      <a:endParaRPr sz="1800">
                        <a:solidFill>
                          <a:schemeClr val="dk1"/>
                        </a:solidFill>
                        <a:latin typeface="Arial"/>
                        <a:ea typeface="Arial"/>
                        <a:cs typeface="Arial"/>
                        <a:sym typeface="Aria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accent1">
                          <a:alpha val="0"/>
                        </a:schemeClr>
                      </a:solidFill>
                      <a:prstDash val="solid"/>
                      <a:round/>
                      <a:headEnd len="sm" w="sm" type="none"/>
                      <a:tailEnd len="sm" w="sm" type="none"/>
                    </a:lnB>
                  </a:tcPr>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T cap="flat" cmpd="sng" w="12700">
                      <a:solidFill>
                        <a:schemeClr val="accent1">
                          <a:alpha val="0"/>
                        </a:schemeClr>
                      </a:solidFill>
                      <a:prstDash val="solid"/>
                      <a:round/>
                      <a:headEnd len="sm" w="sm" type="none"/>
                      <a:tailEnd len="sm" w="sm" type="none"/>
                    </a:lnT>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490" name="Google Shape;490;g3ca174f6f21_0_236"/>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800">
                          <a:solidFill>
                            <a:schemeClr val="dk1"/>
                          </a:solidFill>
                          <a:latin typeface="Arial"/>
                          <a:ea typeface="Arial"/>
                          <a:cs typeface="Arial"/>
                          <a:sym typeface="Arial"/>
                        </a:rPr>
                        <a:t>Summative</a:t>
                      </a:r>
                      <a:r>
                        <a:rPr b="0" lang="en-US" sz="1800">
                          <a:solidFill>
                            <a:schemeClr val="dk1"/>
                          </a:solidFill>
                          <a:latin typeface="Arial"/>
                          <a:ea typeface="Arial"/>
                          <a:cs typeface="Arial"/>
                          <a:sym typeface="Arial"/>
                        </a:rPr>
                        <a:t> Quiz</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491" name="Google Shape;491;g3ca174f6f21_0_236"/>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32"/>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492" name="Google Shape;492;g3ca174f6f21_0_236"/>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493" name="Google Shape;493;g3ca174f6f21_0_236" title="Screenshot (172).png"/>
          <p:cNvPicPr preferRelativeResize="0"/>
          <p:nvPr/>
        </p:nvPicPr>
        <p:blipFill>
          <a:blip r:embed="rId3">
            <a:alphaModFix/>
          </a:blip>
          <a:stretch>
            <a:fillRect/>
          </a:stretch>
        </p:blipFill>
        <p:spPr>
          <a:xfrm>
            <a:off x="4820500" y="576250"/>
            <a:ext cx="6862624" cy="3841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graphicFrame>
        <p:nvGraphicFramePr>
          <p:cNvPr id="499" name="Google Shape;499;g3ca174f6f21_0_246"/>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 </a:t>
                      </a:r>
                      <a:r>
                        <a:rPr lang="en-US" sz="1800"/>
                        <a:t>Resources </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Resources</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26/</a:t>
                      </a:r>
                      <a:r>
                        <a:rPr lang="en-US" sz="1800">
                          <a:latin typeface="Arial"/>
                          <a:ea typeface="Arial"/>
                          <a:cs typeface="Arial"/>
                          <a:sym typeface="Arial"/>
                        </a:rPr>
                        <a:t>Resources</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4 (slide 13)</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t/>
                      </a:r>
                      <a:endParaRPr sz="1800">
                        <a:latin typeface="Arial"/>
                        <a:ea typeface="Arial"/>
                        <a:cs typeface="Arial"/>
                        <a:sym typeface="Arial"/>
                      </a:endParaRPr>
                    </a:p>
                  </a:txBody>
                  <a:tcPr marT="45725" marB="45725" marR="91450" marL="91450"/>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500" name="Google Shape;500;g3ca174f6f21_0_246"/>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800" u="none" cap="none" strike="noStrike">
                          <a:solidFill>
                            <a:schemeClr val="dk1"/>
                          </a:solidFill>
                          <a:latin typeface="Arial"/>
                          <a:ea typeface="Arial"/>
                          <a:cs typeface="Arial"/>
                          <a:sym typeface="Arial"/>
                        </a:rPr>
                        <a:t>Resources</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501" name="Google Shape;501;g3ca174f6f21_0_246"/>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33"/>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502" name="Google Shape;502;g3ca174f6f21_0_246"/>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503" name="Google Shape;503;g3ca174f6f21_0_246" title="Screenshot (173).png"/>
          <p:cNvPicPr preferRelativeResize="0"/>
          <p:nvPr/>
        </p:nvPicPr>
        <p:blipFill>
          <a:blip r:embed="rId3">
            <a:alphaModFix/>
          </a:blip>
          <a:stretch>
            <a:fillRect/>
          </a:stretch>
        </p:blipFill>
        <p:spPr>
          <a:xfrm>
            <a:off x="4766475" y="794525"/>
            <a:ext cx="6588126" cy="3668549"/>
          </a:xfrm>
          <a:prstGeom prst="rect">
            <a:avLst/>
          </a:prstGeom>
          <a:noFill/>
          <a:ln>
            <a:noFill/>
          </a:ln>
        </p:spPr>
      </p:pic>
      <p:sp>
        <p:nvSpPr>
          <p:cNvPr id="504" name="Google Shape;504;g3ca174f6f21_0_246"/>
          <p:cNvSpPr/>
          <p:nvPr/>
        </p:nvSpPr>
        <p:spPr>
          <a:xfrm>
            <a:off x="10732700" y="4097900"/>
            <a:ext cx="548400" cy="308100"/>
          </a:xfrm>
          <a:prstGeom prst="rect">
            <a:avLst/>
          </a:prstGeom>
          <a:solidFill>
            <a:srgbClr val="1C558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aphicFrame>
        <p:nvGraphicFramePr>
          <p:cNvPr id="218" name="Google Shape;218;g39261e6f371_0_12"/>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868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740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 </a:t>
                      </a:r>
                      <a:r>
                        <a:rPr lang="en-US" sz="1800" u="none" cap="none" strike="noStrike"/>
                        <a:t>Welcome &amp; Course Intro</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1380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Course</a:t>
                      </a:r>
                      <a:r>
                        <a:rPr lang="en-US" sz="1800">
                          <a:latin typeface="Arial"/>
                          <a:ea typeface="Arial"/>
                          <a:cs typeface="Arial"/>
                          <a:sym typeface="Arial"/>
                        </a:rPr>
                        <a:t> Intro</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907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2/Youth Wellness and Mental Health</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2320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 </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previous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u="none" cap="none" strike="noStrike">
                        <a:latin typeface="Arial"/>
                        <a:ea typeface="Arial"/>
                        <a:cs typeface="Arial"/>
                        <a:sym typeface="Arial"/>
                      </a:endParaRPr>
                    </a:p>
                  </a:txBody>
                  <a:tcPr marT="45725" marB="45725" marR="91450" marL="91450"/>
                </a:tc>
                <a:tc hMerge="1"/>
              </a:tr>
              <a:tr h="23224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19" name="Google Shape;219;g39261e6f371_0_12"/>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623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Graphics and Slide Text:</a:t>
                      </a:r>
                      <a:r>
                        <a:rPr lang="en-US" sz="1800">
                          <a:solidFill>
                            <a:schemeClr val="dk1"/>
                          </a:solidFill>
                          <a:latin typeface="Arial"/>
                          <a:ea typeface="Arial"/>
                          <a:cs typeface="Arial"/>
                          <a:sym typeface="Arial"/>
                        </a:rPr>
                        <a:t> </a:t>
                      </a:r>
                      <a:r>
                        <a:rPr b="0" lang="en-US" sz="1800">
                          <a:solidFill>
                            <a:schemeClr val="dk1"/>
                          </a:solidFill>
                          <a:latin typeface="Arial"/>
                          <a:ea typeface="Arial"/>
                          <a:cs typeface="Arial"/>
                          <a:sym typeface="Arial"/>
                        </a:rPr>
                        <a:t>Youth Wellness and Mental Health</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2510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alpha val="0"/>
                        </a:srgbClr>
                      </a:solidFill>
                      <a:prstDash val="solid"/>
                      <a:round/>
                      <a:headEnd len="sm" w="sm" type="none"/>
                      <a:tailEnd len="sm" w="sm" type="none"/>
                    </a:lnB>
                    <a:solidFill>
                      <a:schemeClr val="lt1"/>
                    </a:solidFill>
                  </a:tcPr>
                </a:tc>
              </a:tr>
            </a:tbl>
          </a:graphicData>
        </a:graphic>
      </p:graphicFrame>
      <p:graphicFrame>
        <p:nvGraphicFramePr>
          <p:cNvPr id="220" name="Google Shape;220;g39261e6f371_0_12"/>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0"/>
                            </a:ext>
                          </a:extLst>
                        </a:rPr>
                        <a:t>Narration/</a:t>
                      </a:r>
                      <a:r>
                        <a:rPr b="1" lang="en-US" sz="1600" u="none" cap="none" strike="noStrike"/>
                        <a:t>Voiceover/SoundFX:</a:t>
                      </a:r>
                      <a:endParaRPr b="1" sz="1600" u="none" cap="none" strike="noStrike"/>
                    </a:p>
                    <a:p>
                      <a:pPr indent="0" lvl="0" marL="0" marR="0" rtl="0" algn="l">
                        <a:lnSpc>
                          <a:spcPct val="100000"/>
                        </a:lnSpc>
                        <a:spcBef>
                          <a:spcPts val="200"/>
                        </a:spcBef>
                        <a:spcAft>
                          <a:spcPts val="0"/>
                        </a:spcAft>
                        <a:buClr>
                          <a:srgbClr val="000000"/>
                        </a:buClr>
                        <a:buSzPts val="1200"/>
                        <a:buFont typeface="Arial"/>
                        <a:buNone/>
                      </a:pPr>
                      <a:r>
                        <a:rPr lang="en-US" sz="1200" u="none" cap="none" strike="noStrike">
                          <a:latin typeface="Arial"/>
                          <a:ea typeface="Arial"/>
                          <a:cs typeface="Arial"/>
                          <a:sym typeface="Arial"/>
                        </a:rPr>
                        <a:t>As a volunteer mentor, you help young people feel seen, heard, and supported.</a:t>
                      </a:r>
                      <a:endParaRPr sz="1200" u="none" cap="none" strike="noStrike">
                        <a:latin typeface="Arial"/>
                        <a:ea typeface="Arial"/>
                        <a:cs typeface="Arial"/>
                        <a:sym typeface="Arial"/>
                      </a:endParaRPr>
                    </a:p>
                    <a:p>
                      <a:pPr indent="0" lvl="0" marL="0" marR="0" rtl="0" algn="l">
                        <a:lnSpc>
                          <a:spcPct val="100000"/>
                        </a:lnSpc>
                        <a:spcBef>
                          <a:spcPts val="200"/>
                        </a:spcBef>
                        <a:spcAft>
                          <a:spcPts val="0"/>
                        </a:spcAft>
                        <a:buClr>
                          <a:srgbClr val="000000"/>
                        </a:buClr>
                        <a:buSzPts val="1200"/>
                        <a:buFont typeface="Arial"/>
                        <a:buNone/>
                      </a:pPr>
                      <a:r>
                        <a:rPr lang="en-US" sz="1200" u="none" cap="none" strike="noStrike">
                          <a:latin typeface="Arial"/>
                          <a:ea typeface="Arial"/>
                          <a:cs typeface="Arial"/>
                          <a:sym typeface="Arial"/>
                        </a:rPr>
                        <a:t>This course takes you on a guided journey to recognize mental health challenges, respond with empathy, and build safe, trusting relationships. Along the way, you’ll gain practical tools to support your mentee with confidence.Many young people face challenges like stress, anxiety, or isolation. Your role as a mentor isn’t to diagnose—but to listen, notice changes, and respond with care.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221" name="Google Shape;221;g39261e6f371_0_12"/>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18.5 second Video introducing the course and its purpose.</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222" name="Google Shape;222;g39261e6f371_0_12" title="Screenshot (142).png"/>
          <p:cNvPicPr preferRelativeResize="0"/>
          <p:nvPr/>
        </p:nvPicPr>
        <p:blipFill>
          <a:blip r:embed="rId3">
            <a:alphaModFix/>
          </a:blip>
          <a:stretch>
            <a:fillRect/>
          </a:stretch>
        </p:blipFill>
        <p:spPr>
          <a:xfrm>
            <a:off x="4763082" y="694775"/>
            <a:ext cx="6761393" cy="3780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graphicFrame>
        <p:nvGraphicFramePr>
          <p:cNvPr id="228" name="Google Shape;228;g3ca174f6f21_0_1"/>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 </a:t>
                      </a:r>
                      <a:r>
                        <a:rPr lang="en-US" sz="1800" u="none" cap="none" strike="noStrike"/>
                        <a:t>Welcome &amp; Course Intro</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Why it Matters</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3</a:t>
                      </a:r>
                      <a:r>
                        <a:rPr lang="en-US" sz="1800" u="none" cap="none" strike="noStrike">
                          <a:solidFill>
                            <a:schemeClr val="dk1"/>
                          </a:solidFill>
                          <a:latin typeface="Arial"/>
                          <a:ea typeface="Arial"/>
                          <a:cs typeface="Arial"/>
                          <a:sym typeface="Arial"/>
                        </a:rPr>
                        <a:t>/</a:t>
                      </a:r>
                      <a:r>
                        <a:rPr lang="en-US" sz="1800">
                          <a:latin typeface="Arial"/>
                          <a:ea typeface="Arial"/>
                          <a:cs typeface="Arial"/>
                          <a:sym typeface="Arial"/>
                        </a:rPr>
                        <a:t>Context for </a:t>
                      </a:r>
                      <a:r>
                        <a:rPr lang="en-US" sz="1800" u="none" cap="none" strike="noStrike">
                          <a:solidFill>
                            <a:schemeClr val="dk1"/>
                          </a:solidFill>
                          <a:latin typeface="Arial"/>
                          <a:ea typeface="Arial"/>
                          <a:cs typeface="Arial"/>
                          <a:sym typeface="Arial"/>
                        </a:rPr>
                        <a:t>Youth Wellness and Mental Health Course</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previous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29" name="Google Shape;229;g3ca174f6f21_0_1"/>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4373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Graphics and Slide Text: </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1500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230" name="Google Shape;230;g3ca174f6f21_0_1"/>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39650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1"/>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300">
                          <a:latin typeface="Arial"/>
                          <a:ea typeface="Arial"/>
                          <a:cs typeface="Arial"/>
                          <a:sym typeface="Arial"/>
                          <a:extLst>
                            <a:ext uri="http://customooxmlschemas.google.com/">
                              <go:slidesCustomData xmlns:go="http://customooxmlschemas.google.com/" textRoundtripDataId="2"/>
                            </a:ext>
                          </a:extLst>
                        </a:rPr>
                        <a:t> Narration (Script in Comment)</a:t>
                      </a:r>
                      <a:r>
                        <a:rPr lang="en-US" sz="1300">
                          <a:latin typeface="Arial"/>
                          <a:ea typeface="Arial"/>
                          <a:cs typeface="Arial"/>
                          <a:sym typeface="Arial"/>
                        </a:rPr>
                        <a:t>:</a:t>
                      </a:r>
                      <a:endParaRPr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231" name="Google Shape;231;g3ca174f6f21_0_1"/>
          <p:cNvGraphicFramePr/>
          <p:nvPr/>
        </p:nvGraphicFramePr>
        <p:xfrm>
          <a:off x="4079764" y="5983904"/>
          <a:ext cx="3000000" cy="3000000"/>
        </p:xfrm>
        <a:graphic>
          <a:graphicData uri="http://schemas.openxmlformats.org/drawingml/2006/table">
            <a:tbl>
              <a:tblPr bandRow="1" firstRow="1">
                <a:noFill/>
                <a:tableStyleId>{BB7C54E7-8082-4328-8E04-063F9CD37668}</a:tableStyleId>
              </a:tblPr>
              <a:tblGrid>
                <a:gridCol w="8128000"/>
              </a:tblGrid>
              <a:tr h="960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55 second video giving context to the course. </a:t>
                      </a:r>
                      <a:endParaRPr b="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232" name="Google Shape;232;g3ca174f6f21_0_1" title="Screenshot (143).png"/>
          <p:cNvPicPr preferRelativeResize="0"/>
          <p:nvPr/>
        </p:nvPicPr>
        <p:blipFill>
          <a:blip r:embed="rId4">
            <a:alphaModFix/>
          </a:blip>
          <a:stretch>
            <a:fillRect/>
          </a:stretch>
        </p:blipFill>
        <p:spPr>
          <a:xfrm>
            <a:off x="4703650" y="576250"/>
            <a:ext cx="6880250" cy="3889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graphicFrame>
        <p:nvGraphicFramePr>
          <p:cNvPr id="238" name="Google Shape;238;g3ca174f6f21_0_12"/>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868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740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 </a:t>
                      </a:r>
                      <a:r>
                        <a:rPr lang="en-US" sz="1800"/>
                        <a:t>Course Objectives</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1380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Course Objectives</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907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4</a:t>
                      </a:r>
                      <a:r>
                        <a:rPr lang="en-US" sz="1800" u="none" cap="none" strike="noStrike">
                          <a:solidFill>
                            <a:schemeClr val="dk1"/>
                          </a:solidFill>
                          <a:latin typeface="Arial"/>
                          <a:ea typeface="Arial"/>
                          <a:cs typeface="Arial"/>
                          <a:sym typeface="Arial"/>
                        </a:rPr>
                        <a:t>/Purpose of this Course</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2320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US" sz="1600">
                          <a:latin typeface="Arial"/>
                          <a:ea typeface="Arial"/>
                          <a:cs typeface="Arial"/>
                          <a:sym typeface="Arial"/>
                        </a:rPr>
                        <a:t>Back button: previous slide</a:t>
                      </a:r>
                      <a:endParaRPr sz="1600">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US" sz="1600">
                          <a:latin typeface="Arial"/>
                          <a:ea typeface="Arial"/>
                          <a:cs typeface="Arial"/>
                          <a:sym typeface="Arial"/>
                        </a:rPr>
                        <a:t>Next button: module 1</a:t>
                      </a:r>
                      <a:endParaRPr sz="1600">
                        <a:latin typeface="Arial"/>
                        <a:ea typeface="Arial"/>
                        <a:cs typeface="Arial"/>
                        <a:sym typeface="Arial"/>
                      </a:endParaRPr>
                    </a:p>
                  </a:txBody>
                  <a:tcPr marT="45725" marB="45725" marR="91450" marL="91450"/>
                </a:tc>
                <a:tc hMerge="1"/>
              </a:tr>
              <a:tr h="23224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u="none" cap="none" strike="noStrike">
                          <a:latin typeface="Arial"/>
                          <a:ea typeface="Arial"/>
                          <a:cs typeface="Arial"/>
                          <a:sym typeface="Arial"/>
                        </a:rPr>
                        <a:t>All narration is supported by on-screen text or a transcript.</a:t>
                      </a:r>
                      <a:endParaRPr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u="none" cap="none" strike="noStrike">
                          <a:latin typeface="Arial"/>
                          <a:ea typeface="Arial"/>
                          <a:cs typeface="Arial"/>
                          <a:sym typeface="Arial"/>
                        </a:rPr>
                        <a:t>Buttons, tabs, and interactive elements are keyboard accessible and labeled for screen readers.</a:t>
                      </a:r>
                      <a:endParaRPr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u="none" cap="none" strike="noStrike">
                          <a:latin typeface="Arial"/>
                          <a:ea typeface="Arial"/>
                          <a:cs typeface="Arial"/>
                          <a:sym typeface="Arial"/>
                        </a:rPr>
                        <a:t>Learners can control audio playback and navigate at their own pace.</a:t>
                      </a:r>
                      <a:endParaRPr sz="16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39" name="Google Shape;239;g3ca174f6f21_0_12"/>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Graphics and Slide Text: </a:t>
                      </a:r>
                      <a:r>
                        <a:rPr b="0" lang="en-US" sz="1600">
                          <a:solidFill>
                            <a:schemeClr val="dk1"/>
                          </a:solidFill>
                          <a:latin typeface="Arial"/>
                          <a:ea typeface="Arial"/>
                          <a:cs typeface="Arial"/>
                          <a:sym typeface="Arial"/>
                        </a:rPr>
                        <a:t>The Purpose of this course is to help you</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240" name="Google Shape;240;g3ca174f6f21_0_12"/>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3"/>
                            </a:ext>
                          </a:extLst>
                        </a:rPr>
                        <a:t>Narration/</a:t>
                      </a:r>
                      <a:r>
                        <a:rPr b="1" lang="en-US" sz="1600" u="none" cap="none" strike="noStrike"/>
                        <a:t>Voiceover/SoundFX:</a:t>
                      </a:r>
                      <a:endParaRPr b="1" sz="1600" u="none" cap="none" strike="noStrike"/>
                    </a:p>
                    <a:p>
                      <a:pPr indent="0" lvl="0" marL="0" rtl="0" algn="l">
                        <a:spcBef>
                          <a:spcPts val="0"/>
                        </a:spcBef>
                        <a:spcAft>
                          <a:spcPts val="0"/>
                        </a:spcAft>
                        <a:buNone/>
                      </a:pPr>
                      <a:r>
                        <a:rPr lang="en-US"/>
                        <a:t>The purpose of this course is to help you: Recognize signs of common mental health challenges in youth.</a:t>
                      </a:r>
                      <a:endParaRPr/>
                    </a:p>
                    <a:p>
                      <a:pPr indent="0" lvl="0" marL="0" rtl="0" algn="l">
                        <a:spcBef>
                          <a:spcPts val="0"/>
                        </a:spcBef>
                        <a:spcAft>
                          <a:spcPts val="0"/>
                        </a:spcAft>
                        <a:buNone/>
                      </a:pPr>
                      <a:r>
                        <a:rPr lang="en-US"/>
                        <a:t>Respond and appropriately use trauma-informed practices. Demonstrate active listening and empathy.</a:t>
                      </a:r>
                      <a:endParaRPr/>
                    </a:p>
                    <a:p>
                      <a:pPr indent="0" lvl="0" marL="0" rtl="0" algn="l">
                        <a:spcBef>
                          <a:spcPts val="0"/>
                        </a:spcBef>
                        <a:spcAft>
                          <a:spcPts val="0"/>
                        </a:spcAft>
                        <a:buNone/>
                      </a:pPr>
                      <a:r>
                        <a:rPr lang="en-US"/>
                        <a:t>Establish Trusted Adult Relationships, Maintain Boundaries &amp; Seek Support And Access Resources.</a:t>
                      </a:r>
                      <a:endParaRPr/>
                    </a:p>
                    <a:p>
                      <a:pPr indent="0" lvl="0" marL="0" rtl="0" algn="l">
                        <a:spcBef>
                          <a:spcPts val="0"/>
                        </a:spcBef>
                        <a:spcAft>
                          <a:spcPts val="0"/>
                        </a:spcAft>
                        <a:buClr>
                          <a:srgbClr val="000000"/>
                        </a:buClr>
                        <a:buSzPts val="1200"/>
                        <a:buFont typeface="Arial"/>
                        <a:buNone/>
                      </a:pPr>
                      <a:r>
                        <a:rPr lang="en-US"/>
                        <a:t>Click on the next button to continue.</a:t>
                      </a:r>
                      <a:endParaRPr sz="1200">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241" name="Google Shape;241;g3ca174f6f21_0_12"/>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rtl="0" algn="l">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Transparent (60%) rectangle fades in. Then each bullet point fades in time with audio narration.</a:t>
                      </a:r>
                      <a:endParaRPr b="0" sz="13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sz="1300">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242" name="Google Shape;242;g3ca174f6f21_0_12" title="Course Objectives.png"/>
          <p:cNvPicPr preferRelativeResize="0"/>
          <p:nvPr/>
        </p:nvPicPr>
        <p:blipFill>
          <a:blip r:embed="rId3">
            <a:alphaModFix/>
          </a:blip>
          <a:stretch>
            <a:fillRect/>
          </a:stretch>
        </p:blipFill>
        <p:spPr>
          <a:xfrm>
            <a:off x="4794147" y="754847"/>
            <a:ext cx="6539026" cy="37075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graphicFrame>
        <p:nvGraphicFramePr>
          <p:cNvPr id="248" name="Google Shape;248;g3ca174f6f21_0_20"/>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#1: </a:t>
                      </a:r>
                      <a:r>
                        <a:rPr lang="en-US" sz="1800">
                          <a:latin typeface="Arial"/>
                          <a:ea typeface="Arial"/>
                          <a:cs typeface="Arial"/>
                          <a:sym typeface="Arial"/>
                        </a:rPr>
                        <a:t>Recognizing Youth Mental Health Challenges</a:t>
                      </a:r>
                      <a:endParaRPr sz="1800">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Why it Matters</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5a</a:t>
                      </a:r>
                      <a:r>
                        <a:rPr lang="en-US" sz="1800" u="none" cap="none" strike="noStrike">
                          <a:solidFill>
                            <a:schemeClr val="dk1"/>
                          </a:solidFill>
                          <a:latin typeface="Arial"/>
                          <a:ea typeface="Arial"/>
                          <a:cs typeface="Arial"/>
                          <a:sym typeface="Arial"/>
                        </a:rPr>
                        <a:t>/</a:t>
                      </a:r>
                      <a:r>
                        <a:rPr lang="en-US" sz="1800">
                          <a:latin typeface="Arial"/>
                          <a:ea typeface="Arial"/>
                          <a:cs typeface="Arial"/>
                          <a:sym typeface="Arial"/>
                        </a:rPr>
                        <a:t>Module 1: Recognizing Youth Mental Health Challenges</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previous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500">
                        <a:latin typeface="Arial"/>
                        <a:ea typeface="Arial"/>
                        <a:cs typeface="Arial"/>
                        <a:sym typeface="Arial"/>
                      </a:endParaRPr>
                    </a:p>
                  </a:txBody>
                  <a:tcPr marT="45725" marB="45725" marR="91450" marL="91450"/>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49" name="Google Shape;249;g3ca174f6f21_0_20"/>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Graphics and Slide Text: </a:t>
                      </a:r>
                      <a:r>
                        <a:rPr b="0" lang="en-US" sz="1600">
                          <a:solidFill>
                            <a:schemeClr val="dk1"/>
                          </a:solidFill>
                          <a:latin typeface="Arial"/>
                          <a:ea typeface="Arial"/>
                          <a:cs typeface="Arial"/>
                          <a:sym typeface="Arial"/>
                        </a:rPr>
                        <a:t>Module 1: Recognizing Youth Mental Health Challenges</a:t>
                      </a:r>
                      <a:endParaRPr b="0" sz="1200" u="none" cap="none" strike="noStrike">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250" name="Google Shape;250;g3ca174f6f21_0_20"/>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54075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4"/>
                            </a:ext>
                          </a:extLst>
                        </a:rPr>
                        <a:t>Narration/</a:t>
                      </a:r>
                      <a:r>
                        <a:rPr b="1" lang="en-US" sz="1600" u="none" cap="none" strike="noStrike"/>
                        <a:t>Voiceover/SoundFX:</a:t>
                      </a:r>
                      <a:endParaRPr b="1" sz="1600" u="none" cap="none" strike="noStrike"/>
                    </a:p>
                    <a:p>
                      <a:pPr indent="0" lvl="0" marL="0" rtl="0" algn="l">
                        <a:spcBef>
                          <a:spcPts val="1200"/>
                        </a:spcBef>
                        <a:spcAft>
                          <a:spcPts val="0"/>
                        </a:spcAft>
                        <a:buClr>
                          <a:srgbClr val="000000"/>
                        </a:buClr>
                        <a:buSzPts val="1300"/>
                        <a:buFont typeface="Arial"/>
                        <a:buNone/>
                      </a:pPr>
                      <a:r>
                        <a:rPr lang="en-US" sz="1300"/>
                        <a:t> </a:t>
                      </a:r>
                      <a:r>
                        <a:rPr lang="en-US" sz="1200">
                          <a:solidFill>
                            <a:srgbClr val="000000"/>
                          </a:solidFill>
                          <a:latin typeface="Arial"/>
                          <a:ea typeface="Arial"/>
                          <a:cs typeface="Arial"/>
                          <a:sym typeface="Arial"/>
                        </a:rPr>
                        <a:t>Recognizing signs of common mental health challenges in youth. You notice your mentee, Jamie, is unusually quiet and avoids eye contact. Something feels different. Youth express stress and emotional distress in different ways. Let’s look at some common signs you might notice. Click on each tab to learn more.</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251" name="Google Shape;251;g3ca174f6f21_0_20"/>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11809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252" name="Google Shape;252;g3ca174f6f21_0_20" title="Screenshot (145).png"/>
          <p:cNvPicPr preferRelativeResize="0"/>
          <p:nvPr/>
        </p:nvPicPr>
        <p:blipFill>
          <a:blip r:embed="rId3">
            <a:alphaModFix/>
          </a:blip>
          <a:stretch>
            <a:fillRect/>
          </a:stretch>
        </p:blipFill>
        <p:spPr>
          <a:xfrm>
            <a:off x="4721350" y="648400"/>
            <a:ext cx="6844866" cy="3874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graphicFrame>
        <p:nvGraphicFramePr>
          <p:cNvPr id="258" name="Google Shape;258;g3ca174f6f21_0_38"/>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#1: </a:t>
                      </a:r>
                      <a:r>
                        <a:rPr lang="en-US" sz="1800" u="none" cap="none" strike="noStrike"/>
                        <a:t>Welcome &amp; Course Intro</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Why it Matters</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5b</a:t>
                      </a:r>
                      <a:r>
                        <a:rPr lang="en-US" sz="1800" u="none" cap="none" strike="noStrike">
                          <a:solidFill>
                            <a:schemeClr val="dk1"/>
                          </a:solidFill>
                          <a:latin typeface="Arial"/>
                          <a:ea typeface="Arial"/>
                          <a:cs typeface="Arial"/>
                          <a:sym typeface="Arial"/>
                        </a:rPr>
                        <a:t>/</a:t>
                      </a:r>
                      <a:r>
                        <a:rPr lang="en-US" sz="1800">
                          <a:latin typeface="Arial"/>
                          <a:ea typeface="Arial"/>
                          <a:cs typeface="Arial"/>
                          <a:sym typeface="Arial"/>
                        </a:rPr>
                        <a:t>Module 1: Recognizing Youth Mental Health Challenges</a:t>
                      </a:r>
                      <a:endParaRPr sz="1800">
                        <a:latin typeface="Arial"/>
                        <a:ea typeface="Arial"/>
                        <a:cs typeface="Arial"/>
                        <a:sym typeface="Arial"/>
                      </a:endParaRPr>
                    </a:p>
                  </a:txBody>
                  <a:tcPr marT="45725" marB="45725" marR="91450" marL="91450">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previous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tc>
                <a:tc hMerge="1"/>
              </a:tr>
              <a:tr h="224100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59" name="Google Shape;259;g3ca174f6f21_0_38"/>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576250">
                <a:tc>
                  <a:txBody>
                    <a:bodyPr/>
                    <a:lstStyle/>
                    <a:p>
                      <a:pPr indent="0" lvl="0" marL="0" rtl="0" algn="l">
                        <a:spcBef>
                          <a:spcPts val="0"/>
                        </a:spcBef>
                        <a:spcAft>
                          <a:spcPts val="0"/>
                        </a:spcAft>
                        <a:buClr>
                          <a:srgbClr val="000000"/>
                        </a:buClr>
                        <a:buSzPts val="1800"/>
                        <a:buFont typeface="Arial"/>
                        <a:buNone/>
                      </a:pPr>
                      <a:r>
                        <a:rPr lang="en-US" sz="1800">
                          <a:solidFill>
                            <a:schemeClr val="dk1"/>
                          </a:solidFill>
                          <a:latin typeface="Arial"/>
                          <a:ea typeface="Arial"/>
                          <a:cs typeface="Arial"/>
                          <a:sym typeface="Arial"/>
                        </a:rPr>
                        <a:t>Graphics and Slide Text: </a:t>
                      </a:r>
                      <a:r>
                        <a:rPr b="0" lang="en-US" sz="1600">
                          <a:solidFill>
                            <a:schemeClr val="dk1"/>
                          </a:solidFill>
                          <a:latin typeface="Arial"/>
                          <a:ea typeface="Arial"/>
                          <a:cs typeface="Arial"/>
                          <a:sym typeface="Arial"/>
                        </a:rPr>
                        <a:t>Module 1: Recognizing Youth Mental Health Challenges</a:t>
                      </a:r>
                      <a:endParaRPr b="0" sz="1600">
                        <a:solidFill>
                          <a:schemeClr val="dk1"/>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260" name="Google Shape;260;g3ca174f6f21_0_38"/>
          <p:cNvGraphicFramePr/>
          <p:nvPr/>
        </p:nvGraphicFramePr>
        <p:xfrm>
          <a:off x="4079776" y="4587404"/>
          <a:ext cx="3000000" cy="3000000"/>
        </p:xfrm>
        <a:graphic>
          <a:graphicData uri="http://schemas.openxmlformats.org/drawingml/2006/table">
            <a:tbl>
              <a:tblPr bandRow="1">
                <a:noFill/>
                <a:tableStyleId>{BB7C54E7-8082-4328-8E04-063F9CD37668}</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5"/>
                            </a:ext>
                          </a:extLst>
                        </a:rPr>
                        <a:t>Narration/</a:t>
                      </a:r>
                      <a:r>
                        <a:rPr b="1" lang="en-US" sz="1600" u="none" cap="none" strike="noStrike"/>
                        <a:t>Voiceover/SoundFX:</a:t>
                      </a:r>
                      <a:endParaRPr b="1" sz="1600" u="none" cap="none" strike="noStrike"/>
                    </a:p>
                    <a:p>
                      <a:pPr indent="0" lvl="0" marL="0" marR="0" rtl="0" algn="l">
                        <a:lnSpc>
                          <a:spcPct val="115000"/>
                        </a:lnSpc>
                        <a:spcBef>
                          <a:spcPts val="1200"/>
                        </a:spcBef>
                        <a:spcAft>
                          <a:spcPts val="0"/>
                        </a:spcAft>
                        <a:buClr>
                          <a:srgbClr val="000000"/>
                        </a:buClr>
                        <a:buSzPts val="1200"/>
                        <a:buFont typeface="Arial"/>
                        <a:buNone/>
                      </a:pPr>
                      <a:r>
                        <a:rPr lang="en-US" sz="1200">
                          <a:solidFill>
                            <a:srgbClr val="000000"/>
                          </a:solidFill>
                          <a:latin typeface="Arial"/>
                          <a:ea typeface="Arial"/>
                          <a:cs typeface="Arial"/>
                          <a:sym typeface="Arial"/>
                        </a:rPr>
                        <a:t>Narration will automatically narrate the text for each mental health challenge on each tab</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200"/>
                        <a:buFont typeface="Arial"/>
                        <a:buNone/>
                      </a:pPr>
                      <a:r>
                        <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261" name="Google Shape;261;g3ca174f6f21_0_38"/>
          <p:cNvGraphicFramePr/>
          <p:nvPr/>
        </p:nvGraphicFramePr>
        <p:xfrm>
          <a:off x="4079764" y="5983379"/>
          <a:ext cx="3000000" cy="3000000"/>
        </p:xfrm>
        <a:graphic>
          <a:graphicData uri="http://schemas.openxmlformats.org/drawingml/2006/table">
            <a:tbl>
              <a:tblPr bandRow="1" firstRow="1">
                <a:noFill/>
                <a:tableStyleId>{BB7C54E7-8082-4328-8E04-063F9CD37668}</a:tableStyleId>
              </a:tblPr>
              <a:tblGrid>
                <a:gridCol w="8128000"/>
              </a:tblGrid>
              <a:tr h="9607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Each Mental health challenge tab will fade in starting from the top to the bottom. </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262" name="Google Shape;262;g3ca174f6f21_0_38" title="Screenshot (146).png"/>
          <p:cNvPicPr preferRelativeResize="0"/>
          <p:nvPr/>
        </p:nvPicPr>
        <p:blipFill>
          <a:blip r:embed="rId3">
            <a:alphaModFix/>
          </a:blip>
          <a:stretch>
            <a:fillRect/>
          </a:stretch>
        </p:blipFill>
        <p:spPr>
          <a:xfrm>
            <a:off x="4885525" y="649500"/>
            <a:ext cx="6711175" cy="3810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graphicFrame>
        <p:nvGraphicFramePr>
          <p:cNvPr id="268" name="Google Shape;268;g3ca174f6f21_0_30"/>
          <p:cNvGraphicFramePr/>
          <p:nvPr/>
        </p:nvGraphicFramePr>
        <p:xfrm>
          <a:off x="0" y="1"/>
          <a:ext cx="3000000" cy="3000000"/>
        </p:xfrm>
        <a:graphic>
          <a:graphicData uri="http://schemas.openxmlformats.org/drawingml/2006/table">
            <a:tbl>
              <a:tblPr bandRow="1" firstRow="1">
                <a:noFill/>
                <a:tableStyleId>{5C61BCCE-DDAA-471D-84B0-B77B5D79B3B0}</a:tableStyleId>
              </a:tblPr>
              <a:tblGrid>
                <a:gridCol w="2039900"/>
                <a:gridCol w="2039900"/>
              </a:tblGrid>
              <a:tr h="952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Course Name: </a:t>
                      </a:r>
                      <a:r>
                        <a:rPr lang="en-US" sz="1800" u="none" cap="none" strike="noStrike">
                          <a:solidFill>
                            <a:srgbClr val="0A5F99"/>
                          </a:solidFill>
                        </a:rPr>
                        <a:t>Youth Wellness and Mental Health</a:t>
                      </a:r>
                      <a:endParaRPr sz="14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T cap="flat" cmpd="sng" w="12700">
                      <a:solidFill>
                        <a:srgbClr val="33C1B3"/>
                      </a:solidFill>
                      <a:prstDash val="solid"/>
                      <a:round/>
                      <a:headEnd len="sm" w="sm" type="none"/>
                      <a:tailEnd len="sm" w="sm" type="none"/>
                    </a:lnT>
                    <a:lnB cap="flat" cmpd="sng" w="12700">
                      <a:solidFill>
                        <a:srgbClr val="33C1B3"/>
                      </a:solidFill>
                      <a:prstDash val="solid"/>
                      <a:round/>
                      <a:headEnd len="sm" w="sm" type="none"/>
                      <a:tailEnd len="sm" w="sm" type="none"/>
                    </a:lnB>
                  </a:tcPr>
                </a:tc>
              </a:tr>
              <a:tr h="5539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#1: </a:t>
                      </a:r>
                      <a:r>
                        <a:rPr lang="en-US" sz="1800" u="none" cap="none" strike="noStrike"/>
                        <a:t>Welcome &amp; Course Intro</a:t>
                      </a:r>
                      <a:endParaRPr sz="1800" u="none" cap="none" strike="noStrike"/>
                    </a:p>
                  </a:txBody>
                  <a:tcPr marT="45725" marB="45725" marR="91450" marL="91450">
                    <a:lnT cap="flat" cmpd="sng" w="12700">
                      <a:solidFill>
                        <a:srgbClr val="33C1B3"/>
                      </a:solidFill>
                      <a:prstDash val="solid"/>
                      <a:round/>
                      <a:headEnd len="sm" w="sm" type="none"/>
                      <a:tailEnd len="sm" w="sm" type="none"/>
                    </a:lnT>
                    <a:solidFill>
                      <a:schemeClr val="lt2"/>
                    </a:solidFill>
                  </a:tcPr>
                </a:tc>
                <a:tc hMerge="1"/>
              </a:tr>
              <a:tr h="109817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Module Section Title (Subtopic): </a:t>
                      </a:r>
                      <a:r>
                        <a:rPr lang="en-US" sz="1800">
                          <a:latin typeface="Arial"/>
                          <a:ea typeface="Arial"/>
                          <a:cs typeface="Arial"/>
                          <a:sym typeface="Arial"/>
                        </a:rPr>
                        <a:t>Knowledge Check</a:t>
                      </a:r>
                      <a:endParaRPr sz="1400" u="none" cap="none" strike="noStrike">
                        <a:solidFill>
                          <a:schemeClr val="dk1"/>
                        </a:solidFill>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tcPr>
                </a:tc>
                <a:tc hMerge="1"/>
              </a:tr>
              <a:tr h="6665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Slide/Screen Number + Title: </a:t>
                      </a:r>
                      <a:r>
                        <a:rPr lang="en-US" sz="1800">
                          <a:latin typeface="Arial"/>
                          <a:ea typeface="Arial"/>
                          <a:cs typeface="Arial"/>
                          <a:sym typeface="Arial"/>
                        </a:rPr>
                        <a:t>6</a:t>
                      </a:r>
                      <a:r>
                        <a:rPr lang="en-US" sz="1800" u="none" cap="none" strike="noStrike">
                          <a:solidFill>
                            <a:schemeClr val="dk1"/>
                          </a:solidFill>
                          <a:latin typeface="Arial"/>
                          <a:ea typeface="Arial"/>
                          <a:cs typeface="Arial"/>
                          <a:sym typeface="Arial"/>
                        </a:rPr>
                        <a:t>/</a:t>
                      </a:r>
                      <a:r>
                        <a:rPr lang="en-US" sz="1800">
                          <a:latin typeface="Arial"/>
                          <a:ea typeface="Arial"/>
                          <a:cs typeface="Arial"/>
                          <a:sym typeface="Arial"/>
                        </a:rPr>
                        <a:t>Knowledge Check Module 1</a:t>
                      </a:r>
                      <a:endParaRPr sz="1400" u="none" cap="none" strike="noStrike">
                        <a:solidFill>
                          <a:schemeClr val="dk1"/>
                        </a:solidFill>
                        <a:latin typeface="Arial"/>
                        <a:ea typeface="Arial"/>
                        <a:cs typeface="Arial"/>
                        <a:sym typeface="Arial"/>
                      </a:endParaRPr>
                    </a:p>
                  </a:txBody>
                  <a:tcPr marT="45725" marB="45725" marR="91450" marL="91450">
                    <a:solidFill>
                      <a:schemeClr val="lt1"/>
                    </a:solidFill>
                  </a:tcPr>
                </a:tc>
                <a:tc hMerge="1"/>
              </a:tr>
              <a:tr h="1188850">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latin typeface="Arial"/>
                          <a:ea typeface="Arial"/>
                          <a:cs typeface="Arial"/>
                          <a:sym typeface="Arial"/>
                        </a:rPr>
                        <a:t>Navigation + Interactivit</a:t>
                      </a:r>
                      <a:r>
                        <a:rPr lang="en-US" sz="1800" u="none" cap="none" strike="noStrike">
                          <a:solidFill>
                            <a:schemeClr val="dk1"/>
                          </a:solidFill>
                          <a:latin typeface="Arial"/>
                          <a:ea typeface="Arial"/>
                          <a:cs typeface="Arial"/>
                          <a:sym typeface="Arial"/>
                        </a:rPr>
                        <a:t>y Notes:</a:t>
                      </a:r>
                      <a:endParaRPr sz="1800" u="none" cap="none" strike="noStrike">
                        <a:solidFill>
                          <a:schemeClr val="dk1"/>
                        </a:solidFill>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Back button: Module 1 (slide 5)</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Home button: Slide 1 (Welcome slide)</a:t>
                      </a:r>
                      <a:endParaRPr sz="1600">
                        <a:latin typeface="Arial"/>
                        <a:ea typeface="Arial"/>
                        <a:cs typeface="Arial"/>
                        <a:sym typeface="Arial"/>
                      </a:endParaRPr>
                    </a:p>
                    <a:p>
                      <a:pPr indent="0" lvl="0" marL="0" rtl="0" algn="l">
                        <a:spcBef>
                          <a:spcPts val="0"/>
                        </a:spcBef>
                        <a:spcAft>
                          <a:spcPts val="0"/>
                        </a:spcAft>
                        <a:buClr>
                          <a:srgbClr val="000000"/>
                        </a:buClr>
                        <a:buSzPts val="1800"/>
                        <a:buFont typeface="Arial"/>
                        <a:buNone/>
                      </a:pPr>
                      <a:r>
                        <a:rPr lang="en-US" sz="1600">
                          <a:latin typeface="Arial"/>
                          <a:ea typeface="Arial"/>
                          <a:cs typeface="Arial"/>
                          <a:sym typeface="Arial"/>
                        </a:rPr>
                        <a:t>Next button: next slide</a:t>
                      </a:r>
                      <a:endParaRPr sz="1800">
                        <a:latin typeface="Arial"/>
                        <a:ea typeface="Arial"/>
                        <a:cs typeface="Arial"/>
                        <a:sym typeface="Arial"/>
                      </a:endParaRPr>
                    </a:p>
                  </a:txBody>
                  <a:tcPr marT="45725" marB="45725" marR="91450" marL="91450"/>
                </a:tc>
                <a:tc hMerge="1"/>
              </a:tr>
              <a:tr h="2484425">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Accessibility: </a:t>
                      </a:r>
                      <a:endParaRPr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All narration is supported by on-screen text or a transcript.</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Buttons, tabs, and interactive elements are keyboard accessible and labeled for screen readers.</a:t>
                      </a:r>
                      <a:endParaRPr sz="16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Learners can control audio playback and navigate at their own pace.</a:t>
                      </a:r>
                      <a:endParaRPr sz="1800" u="none" cap="none" strike="noStrike">
                        <a:latin typeface="Arial"/>
                        <a:ea typeface="Arial"/>
                        <a:cs typeface="Arial"/>
                        <a:sym typeface="Arial"/>
                      </a:endParaRPr>
                    </a:p>
                  </a:txBody>
                  <a:tcPr marT="45725" marB="45725" marR="91450" marL="91450">
                    <a:lnR cap="flat" cmpd="sng" w="9525">
                      <a:solidFill>
                        <a:srgbClr val="33C1B3"/>
                      </a:solidFill>
                      <a:prstDash val="solid"/>
                      <a:round/>
                      <a:headEnd len="sm" w="sm" type="none"/>
                      <a:tailEnd len="sm" w="sm" type="none"/>
                    </a:lnR>
                    <a:lnB cap="flat" cmpd="sng" w="12700">
                      <a:solidFill>
                        <a:srgbClr val="33C1B3">
                          <a:alpha val="0"/>
                        </a:srgbClr>
                      </a:solidFill>
                      <a:prstDash val="solid"/>
                      <a:round/>
                      <a:headEnd len="sm" w="sm" type="none"/>
                      <a:tailEnd len="sm" w="sm" type="none"/>
                    </a:lnB>
                    <a:solidFill>
                      <a:schemeClr val="lt1"/>
                    </a:solidFill>
                  </a:tcPr>
                </a:tc>
                <a:tc hMerge="1"/>
              </a:tr>
            </a:tbl>
          </a:graphicData>
        </a:graphic>
      </p:graphicFrame>
      <p:graphicFrame>
        <p:nvGraphicFramePr>
          <p:cNvPr id="269" name="Google Shape;269;g3ca174f6f21_0_30"/>
          <p:cNvGraphicFramePr/>
          <p:nvPr/>
        </p:nvGraphicFramePr>
        <p:xfrm>
          <a:off x="4087664" y="0"/>
          <a:ext cx="3000000" cy="3000000"/>
        </p:xfrm>
        <a:graphic>
          <a:graphicData uri="http://schemas.openxmlformats.org/drawingml/2006/table">
            <a:tbl>
              <a:tblPr bandRow="1" firstRow="1">
                <a:noFill/>
                <a:tableStyleId>{BB7C54E7-8082-4328-8E04-063F9CD37668}</a:tableStyleId>
              </a:tblPr>
              <a:tblGrid>
                <a:gridCol w="8112225"/>
              </a:tblGrid>
              <a:tr h="4572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Graphics and Slide Text: </a:t>
                      </a:r>
                      <a:r>
                        <a:rPr b="0" lang="en-US" sz="1800" u="none" cap="none" strike="noStrike">
                          <a:solidFill>
                            <a:schemeClr val="dk1"/>
                          </a:solidFill>
                        </a:rPr>
                        <a:t>Knowledge</a:t>
                      </a:r>
                      <a:r>
                        <a:rPr lang="en-US" sz="1800" u="none" cap="none" strike="noStrike">
                          <a:solidFill>
                            <a:schemeClr val="dk1"/>
                          </a:solidFill>
                        </a:rPr>
                        <a:t> </a:t>
                      </a:r>
                      <a:r>
                        <a:rPr b="0" lang="en-US" sz="1600">
                          <a:solidFill>
                            <a:schemeClr val="dk1"/>
                          </a:solidFill>
                        </a:rPr>
                        <a:t>Check (Module #1)</a:t>
                      </a:r>
                      <a:endParaRPr b="0" sz="12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r h="40111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33C1B3"/>
                      </a:solidFill>
                      <a:prstDash val="solid"/>
                      <a:round/>
                      <a:headEnd len="sm" w="sm" type="none"/>
                      <a:tailEnd len="sm" w="sm" type="none"/>
                    </a:lnL>
                    <a:lnR cap="flat" cmpd="sng" w="19050">
                      <a:solidFill>
                        <a:srgbClr val="33C1B3">
                          <a:alpha val="0"/>
                        </a:srgbClr>
                      </a:solidFill>
                      <a:prstDash val="solid"/>
                      <a:round/>
                      <a:headEnd len="sm" w="sm" type="none"/>
                      <a:tailEnd len="sm" w="sm" type="none"/>
                    </a:lnR>
                    <a:lnT cap="flat" cmpd="sng" w="19050">
                      <a:solidFill>
                        <a:srgbClr val="33C1B3"/>
                      </a:solidFill>
                      <a:prstDash val="solid"/>
                      <a:round/>
                      <a:headEnd len="sm" w="sm" type="none"/>
                      <a:tailEnd len="sm" w="sm" type="none"/>
                    </a:lnT>
                    <a:lnB cap="flat" cmpd="sng" w="19050">
                      <a:solidFill>
                        <a:srgbClr val="33C1B3"/>
                      </a:solidFill>
                      <a:prstDash val="solid"/>
                      <a:round/>
                      <a:headEnd len="sm" w="sm" type="none"/>
                      <a:tailEnd len="sm" w="sm" type="none"/>
                    </a:lnB>
                    <a:solidFill>
                      <a:schemeClr val="lt1"/>
                    </a:solidFill>
                  </a:tcPr>
                </a:tc>
              </a:tr>
            </a:tbl>
          </a:graphicData>
        </a:graphic>
      </p:graphicFrame>
      <p:graphicFrame>
        <p:nvGraphicFramePr>
          <p:cNvPr id="270" name="Google Shape;270;g3ca174f6f21_0_30"/>
          <p:cNvGraphicFramePr/>
          <p:nvPr/>
        </p:nvGraphicFramePr>
        <p:xfrm>
          <a:off x="4079776" y="4468354"/>
          <a:ext cx="3000000" cy="3000000"/>
        </p:xfrm>
        <a:graphic>
          <a:graphicData uri="http://schemas.openxmlformats.org/drawingml/2006/table">
            <a:tbl>
              <a:tblPr bandRow="1">
                <a:noFill/>
                <a:tableStyleId>{BB7C54E7-8082-4328-8E04-063F9CD37668}</a:tableStyleId>
              </a:tblPr>
              <a:tblGrid>
                <a:gridCol w="8128000"/>
              </a:tblGrid>
              <a:tr h="1659800">
                <a:tc>
                  <a:txBody>
                    <a:bodyPr/>
                    <a:lstStyle/>
                    <a:p>
                      <a:pPr indent="0" lvl="0" marL="0" marR="0" rtl="0" algn="l">
                        <a:lnSpc>
                          <a:spcPct val="100000"/>
                        </a:lnSpc>
                        <a:spcBef>
                          <a:spcPts val="0"/>
                        </a:spcBef>
                        <a:spcAft>
                          <a:spcPts val="0"/>
                        </a:spcAft>
                        <a:buClr>
                          <a:srgbClr val="000000"/>
                        </a:buClr>
                        <a:buSzPts val="1800"/>
                        <a:buFont typeface="Arial"/>
                        <a:buNone/>
                      </a:pPr>
                      <a:r>
                        <a:rPr b="1" lang="en-US" sz="1600" u="none" cap="none" strike="noStrike">
                          <a:extLst>
                            <a:ext uri="http://customooxmlschemas.google.com/">
                              <go:slidesCustomData xmlns:go="http://customooxmlschemas.google.com/" textRoundtripDataId="6"/>
                            </a:ext>
                          </a:extLst>
                        </a:rPr>
                        <a:t>Narration/</a:t>
                      </a:r>
                      <a:r>
                        <a:rPr b="1" lang="en-US" sz="1600" u="none" cap="none" strike="noStrike"/>
                        <a:t>Voiceover/SoundFX:</a:t>
                      </a:r>
                      <a:endParaRPr b="1" sz="1600"/>
                    </a:p>
                    <a:p>
                      <a:pPr indent="0" lvl="0" marL="0" marR="0" rtl="0" algn="l">
                        <a:lnSpc>
                          <a:spcPct val="100000"/>
                        </a:lnSpc>
                        <a:spcBef>
                          <a:spcPts val="0"/>
                        </a:spcBef>
                        <a:spcAft>
                          <a:spcPts val="0"/>
                        </a:spcAft>
                        <a:buClr>
                          <a:srgbClr val="000000"/>
                        </a:buClr>
                        <a:buSzPts val="1800"/>
                        <a:buFont typeface="Arial"/>
                        <a:buNone/>
                      </a:pPr>
                      <a:r>
                        <a:rPr lang="en-US" sz="1200">
                          <a:solidFill>
                            <a:srgbClr val="000000"/>
                          </a:solidFill>
                          <a:latin typeface="Arial"/>
                          <a:ea typeface="Arial"/>
                          <a:cs typeface="Arial"/>
                          <a:sym typeface="Arial"/>
                        </a:rPr>
                        <a:t>Not every comment is a concern—but some are worth noticing. Let's see what statements are possible red flags, or maybe just everyday neutral statements. </a:t>
                      </a:r>
                      <a:endParaRPr sz="12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US" sz="1200">
                          <a:solidFill>
                            <a:srgbClr val="000000"/>
                          </a:solidFill>
                          <a:latin typeface="Arial"/>
                          <a:ea typeface="Arial"/>
                          <a:cs typeface="Arial"/>
                          <a:sym typeface="Arial"/>
                        </a:rPr>
                        <a:t>Check your understanding of recognizing common youth mental health challenges by completing this drag and drop activity. Click on the next button when you have successfully completed this activity.</a:t>
                      </a:r>
                      <a:endParaRPr sz="1200" u="none" cap="none" strike="noStrike">
                        <a:solidFill>
                          <a:srgbClr val="000000"/>
                        </a:solidFill>
                        <a:latin typeface="Arial"/>
                        <a:ea typeface="Arial"/>
                        <a:cs typeface="Arial"/>
                        <a:sym typeface="Arial"/>
                      </a:endParaRPr>
                    </a:p>
                  </a:txBody>
                  <a:tcPr marT="45725" marB="45725" marR="91450" marL="91450">
                    <a:lnL cap="flat" cmpd="sng" w="19050">
                      <a:solidFill>
                        <a:srgbClr val="33C1B3"/>
                      </a:solidFill>
                      <a:prstDash val="solid"/>
                      <a:round/>
                      <a:headEnd len="sm" w="sm" type="none"/>
                      <a:tailEnd len="sm" w="sm" type="none"/>
                    </a:lnL>
                    <a:lnR cap="flat" cmpd="sng" w="9525">
                      <a:solidFill>
                        <a:srgbClr val="33C1B3">
                          <a:alpha val="0"/>
                        </a:srgbClr>
                      </a:solidFill>
                      <a:prstDash val="solid"/>
                      <a:round/>
                      <a:headEnd len="sm" w="sm" type="none"/>
                      <a:tailEnd len="sm" w="sm" type="none"/>
                    </a:lnR>
                    <a:lnT cap="flat" cmpd="sng" w="9525">
                      <a:solidFill>
                        <a:srgbClr val="33C1B3"/>
                      </a:solidFill>
                      <a:prstDash val="solid"/>
                      <a:round/>
                      <a:headEnd len="sm" w="sm" type="none"/>
                      <a:tailEnd len="sm" w="sm" type="none"/>
                    </a:lnT>
                    <a:lnB cap="flat" cmpd="sng" w="9525">
                      <a:solidFill>
                        <a:srgbClr val="33C1B3"/>
                      </a:solidFill>
                      <a:prstDash val="solid"/>
                      <a:round/>
                      <a:headEnd len="sm" w="sm" type="none"/>
                      <a:tailEnd len="sm" w="sm" type="none"/>
                    </a:lnB>
                    <a:solidFill>
                      <a:srgbClr val="FFFFFF"/>
                    </a:solidFill>
                  </a:tcPr>
                </a:tc>
              </a:tr>
            </a:tbl>
          </a:graphicData>
        </a:graphic>
      </p:graphicFrame>
      <p:graphicFrame>
        <p:nvGraphicFramePr>
          <p:cNvPr id="271" name="Google Shape;271;g3ca174f6f21_0_30"/>
          <p:cNvGraphicFramePr/>
          <p:nvPr/>
        </p:nvGraphicFramePr>
        <p:xfrm>
          <a:off x="4079764" y="6128154"/>
          <a:ext cx="3000000" cy="3000000"/>
        </p:xfrm>
        <a:graphic>
          <a:graphicData uri="http://schemas.openxmlformats.org/drawingml/2006/table">
            <a:tbl>
              <a:tblPr bandRow="1" firstRow="1">
                <a:noFill/>
                <a:tableStyleId>{BB7C54E7-8082-4328-8E04-063F9CD37668}</a:tableStyleId>
              </a:tblPr>
              <a:tblGrid>
                <a:gridCol w="8128000"/>
              </a:tblGrid>
              <a:tr h="816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chemeClr val="dk1"/>
                          </a:solidFill>
                        </a:rPr>
                        <a:t>Animation</a:t>
                      </a:r>
                      <a:r>
                        <a:rPr b="0" lang="en-US" sz="1800" u="none" cap="none" strike="noStrike">
                          <a:solidFill>
                            <a:schemeClr val="dk1"/>
                          </a:solidFill>
                        </a:rPr>
                        <a:t>:</a:t>
                      </a:r>
                      <a:endParaRPr b="0"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b="0" lang="en-US" sz="1300">
                          <a:solidFill>
                            <a:schemeClr val="dk1"/>
                          </a:solidFill>
                          <a:latin typeface="Arial"/>
                          <a:ea typeface="Arial"/>
                          <a:cs typeface="Arial"/>
                          <a:sym typeface="Arial"/>
                        </a:rPr>
                        <a:t>Drag and drop interaction.</a:t>
                      </a:r>
                      <a:endParaRPr b="0" sz="1300" u="none" cap="none" strike="noStrike">
                        <a:solidFill>
                          <a:schemeClr val="dk1"/>
                        </a:solidFill>
                        <a:latin typeface="Arial"/>
                        <a:ea typeface="Arial"/>
                        <a:cs typeface="Arial"/>
                        <a:sym typeface="Arial"/>
                      </a:endParaRPr>
                    </a:p>
                  </a:txBody>
                  <a:tcPr marT="45725" marB="45725" marR="91450" marL="91450">
                    <a:lnL cap="flat" cmpd="sng" w="12700">
                      <a:solidFill>
                        <a:srgbClr val="33C1B3"/>
                      </a:solidFill>
                      <a:prstDash val="solid"/>
                      <a:round/>
                      <a:headEnd len="sm" w="sm" type="none"/>
                      <a:tailEnd len="sm" w="sm" type="none"/>
                    </a:lnL>
                    <a:lnT cap="flat" cmpd="sng" w="19050">
                      <a:solidFill>
                        <a:srgbClr val="33C1B3"/>
                      </a:solidFill>
                      <a:prstDash val="solid"/>
                      <a:round/>
                      <a:headEnd len="sm" w="sm" type="none"/>
                      <a:tailEnd len="sm" w="sm" type="none"/>
                    </a:lnT>
                    <a:solidFill>
                      <a:schemeClr val="lt1"/>
                    </a:solidFill>
                  </a:tcPr>
                </a:tc>
              </a:tr>
            </a:tbl>
          </a:graphicData>
        </a:graphic>
      </p:graphicFrame>
      <p:pic>
        <p:nvPicPr>
          <p:cNvPr id="272" name="Google Shape;272;g3ca174f6f21_0_30" title="Screenshot (147).png"/>
          <p:cNvPicPr preferRelativeResize="0"/>
          <p:nvPr/>
        </p:nvPicPr>
        <p:blipFill>
          <a:blip r:embed="rId3">
            <a:alphaModFix/>
          </a:blip>
          <a:stretch>
            <a:fillRect/>
          </a:stretch>
        </p:blipFill>
        <p:spPr>
          <a:xfrm>
            <a:off x="4526725" y="576250"/>
            <a:ext cx="6827876" cy="37706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IDOL courses">
      <a:dk1>
        <a:srgbClr val="2B2B26"/>
      </a:dk1>
      <a:lt1>
        <a:srgbClr val="F5F4EC"/>
      </a:lt1>
      <a:dk2>
        <a:srgbClr val="2B2B26"/>
      </a:dk2>
      <a:lt2>
        <a:srgbClr val="F5F4EC"/>
      </a:lt2>
      <a:accent1>
        <a:srgbClr val="42BA78"/>
      </a:accent1>
      <a:accent2>
        <a:srgbClr val="F3B918"/>
      </a:accent2>
      <a:accent3>
        <a:srgbClr val="F59CB1"/>
      </a:accent3>
      <a:accent4>
        <a:srgbClr val="56638A"/>
      </a:accent4>
      <a:accent5>
        <a:srgbClr val="FAC8CD"/>
      </a:accent5>
      <a:accent6>
        <a:srgbClr val="ED6A5A"/>
      </a:accent6>
      <a:hlink>
        <a:srgbClr val="42BA78"/>
      </a:hlink>
      <a:folHlink>
        <a:srgbClr val="F3B9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